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mp4" ContentType="video/mp4"/>
  <Default Extension="tiff" ContentType="image/tiff"/>
  <Default Extension="rels" ContentType="application/vnd.openxmlformats-package.relationships+xml"/>
  <Default Extension="wdp" ContentType="image/vnd.ms-photo"/>
  <Default Extension="gif" ContentType="image/gif"/>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3.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48" r:id="rId1"/>
    <p:sldMasterId id="2147483868" r:id="rId2"/>
    <p:sldMasterId id="2147483886" r:id="rId3"/>
    <p:sldMasterId id="2147483897" r:id="rId4"/>
  </p:sldMasterIdLst>
  <p:notesMasterIdLst>
    <p:notesMasterId r:id="rId80"/>
  </p:notesMasterIdLst>
  <p:handoutMasterIdLst>
    <p:handoutMasterId r:id="rId81"/>
  </p:handoutMasterIdLst>
  <p:sldIdLst>
    <p:sldId id="257" r:id="rId5"/>
    <p:sldId id="308" r:id="rId6"/>
    <p:sldId id="369" r:id="rId7"/>
    <p:sldId id="351" r:id="rId8"/>
    <p:sldId id="345" r:id="rId9"/>
    <p:sldId id="259" r:id="rId10"/>
    <p:sldId id="372" r:id="rId11"/>
    <p:sldId id="403" r:id="rId12"/>
    <p:sldId id="468" r:id="rId13"/>
    <p:sldId id="469" r:id="rId14"/>
    <p:sldId id="470" r:id="rId15"/>
    <p:sldId id="400" r:id="rId16"/>
    <p:sldId id="401" r:id="rId17"/>
    <p:sldId id="406" r:id="rId18"/>
    <p:sldId id="402" r:id="rId19"/>
    <p:sldId id="404" r:id="rId20"/>
    <p:sldId id="371" r:id="rId21"/>
    <p:sldId id="460" r:id="rId22"/>
    <p:sldId id="422" r:id="rId23"/>
    <p:sldId id="389" r:id="rId24"/>
    <p:sldId id="393" r:id="rId25"/>
    <p:sldId id="394" r:id="rId26"/>
    <p:sldId id="375" r:id="rId27"/>
    <p:sldId id="396" r:id="rId28"/>
    <p:sldId id="397" r:id="rId29"/>
    <p:sldId id="423" r:id="rId30"/>
    <p:sldId id="420" r:id="rId31"/>
    <p:sldId id="421" r:id="rId32"/>
    <p:sldId id="410" r:id="rId33"/>
    <p:sldId id="411" r:id="rId34"/>
    <p:sldId id="412" r:id="rId35"/>
    <p:sldId id="413" r:id="rId36"/>
    <p:sldId id="417" r:id="rId37"/>
    <p:sldId id="418" r:id="rId38"/>
    <p:sldId id="472" r:id="rId39"/>
    <p:sldId id="473" r:id="rId40"/>
    <p:sldId id="474" r:id="rId41"/>
    <p:sldId id="475" r:id="rId42"/>
    <p:sldId id="476" r:id="rId43"/>
    <p:sldId id="477" r:id="rId44"/>
    <p:sldId id="478" r:id="rId45"/>
    <p:sldId id="479" r:id="rId46"/>
    <p:sldId id="480" r:id="rId47"/>
    <p:sldId id="481" r:id="rId48"/>
    <p:sldId id="482" r:id="rId49"/>
    <p:sldId id="483" r:id="rId50"/>
    <p:sldId id="484" r:id="rId51"/>
    <p:sldId id="485" r:id="rId52"/>
    <p:sldId id="486" r:id="rId53"/>
    <p:sldId id="487" r:id="rId54"/>
    <p:sldId id="488" r:id="rId55"/>
    <p:sldId id="489" r:id="rId56"/>
    <p:sldId id="490" r:id="rId57"/>
    <p:sldId id="491" r:id="rId58"/>
    <p:sldId id="492" r:id="rId59"/>
    <p:sldId id="493" r:id="rId60"/>
    <p:sldId id="459" r:id="rId61"/>
    <p:sldId id="352" r:id="rId62"/>
    <p:sldId id="471" r:id="rId63"/>
    <p:sldId id="461" r:id="rId64"/>
    <p:sldId id="462" r:id="rId65"/>
    <p:sldId id="463" r:id="rId66"/>
    <p:sldId id="464" r:id="rId67"/>
    <p:sldId id="465" r:id="rId68"/>
    <p:sldId id="466" r:id="rId69"/>
    <p:sldId id="453" r:id="rId70"/>
    <p:sldId id="424" r:id="rId71"/>
    <p:sldId id="425" r:id="rId72"/>
    <p:sldId id="426" r:id="rId73"/>
    <p:sldId id="428" r:id="rId74"/>
    <p:sldId id="429" r:id="rId75"/>
    <p:sldId id="430" r:id="rId76"/>
    <p:sldId id="454" r:id="rId77"/>
    <p:sldId id="455" r:id="rId78"/>
    <p:sldId id="456" r:id="rId79"/>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67E01512-87E4-864E-84E8-C98B3C34082A}">
          <p14:sldIdLst>
            <p14:sldId id="257"/>
            <p14:sldId id="308"/>
            <p14:sldId id="369"/>
            <p14:sldId id="351"/>
            <p14:sldId id="345"/>
            <p14:sldId id="259"/>
            <p14:sldId id="372"/>
            <p14:sldId id="403"/>
            <p14:sldId id="468"/>
            <p14:sldId id="469"/>
            <p14:sldId id="470"/>
            <p14:sldId id="400"/>
            <p14:sldId id="401"/>
            <p14:sldId id="406"/>
            <p14:sldId id="402"/>
            <p14:sldId id="404"/>
            <p14:sldId id="371"/>
            <p14:sldId id="460"/>
            <p14:sldId id="422"/>
            <p14:sldId id="389"/>
            <p14:sldId id="393"/>
            <p14:sldId id="394"/>
            <p14:sldId id="375"/>
            <p14:sldId id="396"/>
            <p14:sldId id="397"/>
            <p14:sldId id="423"/>
            <p14:sldId id="420"/>
            <p14:sldId id="421"/>
            <p14:sldId id="410"/>
            <p14:sldId id="411"/>
            <p14:sldId id="412"/>
            <p14:sldId id="413"/>
            <p14:sldId id="417"/>
            <p14:sldId id="418"/>
            <p14:sldId id="472"/>
            <p14:sldId id="473"/>
            <p14:sldId id="474"/>
            <p14:sldId id="475"/>
            <p14:sldId id="476"/>
            <p14:sldId id="477"/>
            <p14:sldId id="478"/>
            <p14:sldId id="479"/>
            <p14:sldId id="480"/>
            <p14:sldId id="481"/>
            <p14:sldId id="482"/>
            <p14:sldId id="483"/>
            <p14:sldId id="484"/>
            <p14:sldId id="485"/>
            <p14:sldId id="486"/>
            <p14:sldId id="487"/>
            <p14:sldId id="488"/>
            <p14:sldId id="489"/>
            <p14:sldId id="490"/>
            <p14:sldId id="491"/>
            <p14:sldId id="492"/>
            <p14:sldId id="493"/>
            <p14:sldId id="459"/>
            <p14:sldId id="352"/>
            <p14:sldId id="471"/>
            <p14:sldId id="461"/>
            <p14:sldId id="462"/>
            <p14:sldId id="463"/>
            <p14:sldId id="464"/>
            <p14:sldId id="465"/>
            <p14:sldId id="466"/>
            <p14:sldId id="453"/>
            <p14:sldId id="424"/>
            <p14:sldId id="425"/>
            <p14:sldId id="426"/>
            <p14:sldId id="428"/>
            <p14:sldId id="429"/>
            <p14:sldId id="430"/>
            <p14:sldId id="454"/>
            <p14:sldId id="455"/>
            <p14:sldId id="456"/>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guide id="3" orient="horz" pos="3239">
          <p15:clr>
            <a:srgbClr val="A4A3A4"/>
          </p15:clr>
        </p15:guide>
        <p15:guide id="4" pos="5430">
          <p15:clr>
            <a:srgbClr val="A4A3A4"/>
          </p15:clr>
        </p15:guide>
        <p15:guide id="5" orient="horz" pos="3042">
          <p15:clr>
            <a:srgbClr val="A4A3A4"/>
          </p15:clr>
        </p15:guide>
        <p15:guide id="6" orient="horz" pos="2589">
          <p15:clr>
            <a:srgbClr val="A4A3A4"/>
          </p15:clr>
        </p15:guide>
        <p15:guide id="7" orient="horz" pos="2384">
          <p15:clr>
            <a:srgbClr val="A4A3A4"/>
          </p15:clr>
        </p15:guide>
        <p15:guide id="8" orient="horz" pos="2302">
          <p15:clr>
            <a:srgbClr val="A4A3A4"/>
          </p15:clr>
        </p15:guide>
        <p15:guide id="9" orient="horz" pos="267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300"/>
    <a:srgbClr val="B11831"/>
    <a:srgbClr val="266001"/>
    <a:srgbClr val="800000"/>
    <a:srgbClr val="C0504D"/>
    <a:srgbClr val="5EAF08"/>
    <a:srgbClr val="1143A8"/>
    <a:srgbClr val="4775A4"/>
    <a:srgbClr val="CB6E22"/>
    <a:srgbClr val="4775A5"/>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128" autoAdjust="0"/>
    <p:restoredTop sz="95810" autoAdjust="0"/>
  </p:normalViewPr>
  <p:slideViewPr>
    <p:cSldViewPr snapToObjects="1" showGuides="1">
      <p:cViewPr>
        <p:scale>
          <a:sx n="190" d="100"/>
          <a:sy n="190" d="100"/>
        </p:scale>
        <p:origin x="680" y="960"/>
      </p:cViewPr>
      <p:guideLst>
        <p:guide orient="horz" pos="2160"/>
        <p:guide pos="2880"/>
        <p:guide orient="horz" pos="3239"/>
        <p:guide pos="5430"/>
        <p:guide orient="horz" pos="3042"/>
        <p:guide orient="horz" pos="2589"/>
        <p:guide orient="horz" pos="2384"/>
        <p:guide orient="horz" pos="2302"/>
        <p:guide orient="horz" pos="2679"/>
      </p:guideLst>
    </p:cSldViewPr>
  </p:slideViewPr>
  <p:outlineViewPr>
    <p:cViewPr>
      <p:scale>
        <a:sx n="33" d="100"/>
        <a:sy n="33" d="100"/>
      </p:scale>
      <p:origin x="0" y="9464"/>
    </p:cViewPr>
  </p:outlineViewPr>
  <p:notesTextViewPr>
    <p:cViewPr>
      <p:scale>
        <a:sx n="100" d="100"/>
        <a:sy n="100" d="100"/>
      </p:scale>
      <p:origin x="0" y="0"/>
    </p:cViewPr>
  </p:notesTextViewPr>
  <p:sorterViewPr>
    <p:cViewPr>
      <p:scale>
        <a:sx n="123" d="100"/>
        <a:sy n="123" d="100"/>
      </p:scale>
      <p:origin x="0" y="5168"/>
    </p:cViewPr>
  </p:sorterViewPr>
  <p:notesViewPr>
    <p:cSldViewPr snapToGrid="0" snapToObjects="1">
      <p:cViewPr varScale="1">
        <p:scale>
          <a:sx n="66" d="100"/>
          <a:sy n="66" d="100"/>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63" Type="http://schemas.openxmlformats.org/officeDocument/2006/relationships/slide" Target="slides/slide59.xml"/><Relationship Id="rId64" Type="http://schemas.openxmlformats.org/officeDocument/2006/relationships/slide" Target="slides/slide60.xml"/><Relationship Id="rId65" Type="http://schemas.openxmlformats.org/officeDocument/2006/relationships/slide" Target="slides/slide61.xml"/><Relationship Id="rId66" Type="http://schemas.openxmlformats.org/officeDocument/2006/relationships/slide" Target="slides/slide62.xml"/><Relationship Id="rId67" Type="http://schemas.openxmlformats.org/officeDocument/2006/relationships/slide" Target="slides/slide63.xml"/><Relationship Id="rId68" Type="http://schemas.openxmlformats.org/officeDocument/2006/relationships/slide" Target="slides/slide64.xml"/><Relationship Id="rId69" Type="http://schemas.openxmlformats.org/officeDocument/2006/relationships/slide" Target="slides/slide65.xml"/><Relationship Id="rId50" Type="http://schemas.openxmlformats.org/officeDocument/2006/relationships/slide" Target="slides/slide46.xml"/><Relationship Id="rId51" Type="http://schemas.openxmlformats.org/officeDocument/2006/relationships/slide" Target="slides/slide47.xml"/><Relationship Id="rId52" Type="http://schemas.openxmlformats.org/officeDocument/2006/relationships/slide" Target="slides/slide48.xml"/><Relationship Id="rId53" Type="http://schemas.openxmlformats.org/officeDocument/2006/relationships/slide" Target="slides/slide49.xml"/><Relationship Id="rId54" Type="http://schemas.openxmlformats.org/officeDocument/2006/relationships/slide" Target="slides/slide50.xml"/><Relationship Id="rId55" Type="http://schemas.openxmlformats.org/officeDocument/2006/relationships/slide" Target="slides/slide51.xml"/><Relationship Id="rId56" Type="http://schemas.openxmlformats.org/officeDocument/2006/relationships/slide" Target="slides/slide52.xml"/><Relationship Id="rId57" Type="http://schemas.openxmlformats.org/officeDocument/2006/relationships/slide" Target="slides/slide53.xml"/><Relationship Id="rId58" Type="http://schemas.openxmlformats.org/officeDocument/2006/relationships/slide" Target="slides/slide54.xml"/><Relationship Id="rId59" Type="http://schemas.openxmlformats.org/officeDocument/2006/relationships/slide" Target="slides/slide55.xml"/><Relationship Id="rId40" Type="http://schemas.openxmlformats.org/officeDocument/2006/relationships/slide" Target="slides/slide36.xml"/><Relationship Id="rId41" Type="http://schemas.openxmlformats.org/officeDocument/2006/relationships/slide" Target="slides/slide37.xml"/><Relationship Id="rId42" Type="http://schemas.openxmlformats.org/officeDocument/2006/relationships/slide" Target="slides/slide38.xml"/><Relationship Id="rId43" Type="http://schemas.openxmlformats.org/officeDocument/2006/relationships/slide" Target="slides/slide39.xml"/><Relationship Id="rId44" Type="http://schemas.openxmlformats.org/officeDocument/2006/relationships/slide" Target="slides/slide40.xml"/><Relationship Id="rId45" Type="http://schemas.openxmlformats.org/officeDocument/2006/relationships/slide" Target="slides/slide41.xml"/><Relationship Id="rId46" Type="http://schemas.openxmlformats.org/officeDocument/2006/relationships/slide" Target="slides/slide42.xml"/><Relationship Id="rId47" Type="http://schemas.openxmlformats.org/officeDocument/2006/relationships/slide" Target="slides/slide43.xml"/><Relationship Id="rId48" Type="http://schemas.openxmlformats.org/officeDocument/2006/relationships/slide" Target="slides/slide44.xml"/><Relationship Id="rId49" Type="http://schemas.openxmlformats.org/officeDocument/2006/relationships/slide" Target="slides/slide45.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37" Type="http://schemas.openxmlformats.org/officeDocument/2006/relationships/slide" Target="slides/slide33.xml"/><Relationship Id="rId38" Type="http://schemas.openxmlformats.org/officeDocument/2006/relationships/slide" Target="slides/slide34.xml"/><Relationship Id="rId39" Type="http://schemas.openxmlformats.org/officeDocument/2006/relationships/slide" Target="slides/slide35.xml"/><Relationship Id="rId80" Type="http://schemas.openxmlformats.org/officeDocument/2006/relationships/notesMaster" Target="notesMasters/notesMaster1.xml"/><Relationship Id="rId81" Type="http://schemas.openxmlformats.org/officeDocument/2006/relationships/handoutMaster" Target="handoutMasters/handoutMaster1.xml"/><Relationship Id="rId82" Type="http://schemas.openxmlformats.org/officeDocument/2006/relationships/presProps" Target="presProps.xml"/><Relationship Id="rId83" Type="http://schemas.openxmlformats.org/officeDocument/2006/relationships/viewProps" Target="viewProps.xml"/><Relationship Id="rId84" Type="http://schemas.openxmlformats.org/officeDocument/2006/relationships/theme" Target="theme/theme1.xml"/><Relationship Id="rId85" Type="http://schemas.openxmlformats.org/officeDocument/2006/relationships/tableStyles" Target="tableStyles.xml"/><Relationship Id="rId70" Type="http://schemas.openxmlformats.org/officeDocument/2006/relationships/slide" Target="slides/slide66.xml"/><Relationship Id="rId71" Type="http://schemas.openxmlformats.org/officeDocument/2006/relationships/slide" Target="slides/slide67.xml"/><Relationship Id="rId72" Type="http://schemas.openxmlformats.org/officeDocument/2006/relationships/slide" Target="slides/slide68.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73" Type="http://schemas.openxmlformats.org/officeDocument/2006/relationships/slide" Target="slides/slide69.xml"/><Relationship Id="rId74" Type="http://schemas.openxmlformats.org/officeDocument/2006/relationships/slide" Target="slides/slide70.xml"/><Relationship Id="rId75" Type="http://schemas.openxmlformats.org/officeDocument/2006/relationships/slide" Target="slides/slide71.xml"/><Relationship Id="rId76" Type="http://schemas.openxmlformats.org/officeDocument/2006/relationships/slide" Target="slides/slide72.xml"/><Relationship Id="rId77" Type="http://schemas.openxmlformats.org/officeDocument/2006/relationships/slide" Target="slides/slide73.xml"/><Relationship Id="rId78" Type="http://schemas.openxmlformats.org/officeDocument/2006/relationships/slide" Target="slides/slide74.xml"/><Relationship Id="rId79" Type="http://schemas.openxmlformats.org/officeDocument/2006/relationships/slide" Target="slides/slide75.xml"/><Relationship Id="rId60" Type="http://schemas.openxmlformats.org/officeDocument/2006/relationships/slide" Target="slides/slide56.xml"/><Relationship Id="rId61" Type="http://schemas.openxmlformats.org/officeDocument/2006/relationships/slide" Target="slides/slide57.xml"/><Relationship Id="rId62" Type="http://schemas.openxmlformats.org/officeDocument/2006/relationships/slide" Target="slides/slide58.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s>
</file>

<file path=ppt/charts/_rels/chart1.xml.rels><?xml version="1.0" encoding="UTF-8" standalone="yes"?>
<Relationships xmlns="http://schemas.openxmlformats.org/package/2006/relationships"><Relationship Id="rId1" Type="http://schemas.openxmlformats.org/officeDocument/2006/relationships/oleObject" Target="file://localhost//Users/steph19/Google%20Drive/SDAL%20Google%20Drive%20Folders/Presentations/Arlington%20County%20Housing%20Briefing%20(Feb.%2018,%202016)/Applied%20hedonic%20results%20(Dan)/Arlington-examples%2021Jan16.xlsx"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file://localhost//Users/steph19/Google%20Drive/SDAL%20Google%20Drive%20Folders/Presentations/Arlington%20County%20Housing%20Briefing%20(Feb.%2018,%202016)/Applied%20hedonic%20results%20(Dan)/Arlington-examples%2021Jan16.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'tables for ppt'!$A$4</c:f>
              <c:strCache>
                <c:ptCount val="1"/>
                <c:pt idx="0">
                  <c:v>Arlington County RE</c:v>
                </c:pt>
              </c:strCache>
            </c:strRef>
          </c:tx>
          <c:spPr>
            <a:solidFill>
              <a:schemeClr val="accent1"/>
            </a:solidFill>
            <a:ln>
              <a:noFill/>
            </a:ln>
            <a:effectLst/>
          </c:spPr>
          <c:invertIfNegative val="0"/>
          <c:cat>
            <c:strRef>
              <c:f>'tables for ppt'!$B$3:$D$3</c:f>
              <c:strCache>
                <c:ptCount val="3"/>
                <c:pt idx="0">
                  <c:v>90% lower</c:v>
                </c:pt>
                <c:pt idx="1">
                  <c:v>estimate</c:v>
                </c:pt>
                <c:pt idx="2">
                  <c:v>90% upper</c:v>
                </c:pt>
              </c:strCache>
            </c:strRef>
          </c:cat>
          <c:val>
            <c:numRef>
              <c:f>'tables for ppt'!$B$4:$D$4</c:f>
              <c:numCache>
                <c:formatCode>"$"#,##0</c:formatCode>
                <c:ptCount val="3"/>
                <c:pt idx="0">
                  <c:v>846765.0501211841</c:v>
                </c:pt>
                <c:pt idx="1">
                  <c:v>1.26010848191084E6</c:v>
                </c:pt>
                <c:pt idx="2">
                  <c:v>1.8752231046338E6</c:v>
                </c:pt>
              </c:numCache>
            </c:numRef>
          </c:val>
        </c:ser>
        <c:ser>
          <c:idx val="1"/>
          <c:order val="1"/>
          <c:tx>
            <c:strRef>
              <c:f>'tables for ppt'!$A$5</c:f>
              <c:strCache>
                <c:ptCount val="1"/>
                <c:pt idx="0">
                  <c:v>MLS </c:v>
                </c:pt>
              </c:strCache>
            </c:strRef>
          </c:tx>
          <c:spPr>
            <a:solidFill>
              <a:schemeClr val="accent2"/>
            </a:solidFill>
            <a:ln>
              <a:noFill/>
            </a:ln>
            <a:effectLst/>
          </c:spPr>
          <c:invertIfNegative val="0"/>
          <c:cat>
            <c:strRef>
              <c:f>'tables for ppt'!$B$3:$D$3</c:f>
              <c:strCache>
                <c:ptCount val="3"/>
                <c:pt idx="0">
                  <c:v>90% lower</c:v>
                </c:pt>
                <c:pt idx="1">
                  <c:v>estimate</c:v>
                </c:pt>
                <c:pt idx="2">
                  <c:v>90% upper</c:v>
                </c:pt>
              </c:strCache>
            </c:strRef>
          </c:cat>
          <c:val>
            <c:numRef>
              <c:f>'tables for ppt'!$B$5:$D$5</c:f>
              <c:numCache>
                <c:formatCode>"$"#,##0</c:formatCode>
                <c:ptCount val="3"/>
                <c:pt idx="0">
                  <c:v>895715.0674425602</c:v>
                </c:pt>
                <c:pt idx="1">
                  <c:v>1.33285040955706E6</c:v>
                </c:pt>
                <c:pt idx="2">
                  <c:v>1.98332067733173E6</c:v>
                </c:pt>
              </c:numCache>
            </c:numRef>
          </c:val>
        </c:ser>
        <c:dLbls>
          <c:showLegendKey val="0"/>
          <c:showVal val="0"/>
          <c:showCatName val="0"/>
          <c:showSerName val="0"/>
          <c:showPercent val="0"/>
          <c:showBubbleSize val="0"/>
        </c:dLbls>
        <c:gapWidth val="182"/>
        <c:axId val="477330368"/>
        <c:axId val="477637456"/>
      </c:barChart>
      <c:catAx>
        <c:axId val="477330368"/>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vert="horz"/>
          <a:lstStyle/>
          <a:p>
            <a:pPr>
              <a:defRPr/>
            </a:pPr>
            <a:endParaRPr lang="en-US"/>
          </a:p>
        </c:txPr>
        <c:crossAx val="477637456"/>
        <c:crosses val="autoZero"/>
        <c:auto val="1"/>
        <c:lblAlgn val="ctr"/>
        <c:lblOffset val="100"/>
        <c:noMultiLvlLbl val="0"/>
      </c:catAx>
      <c:valAx>
        <c:axId val="477637456"/>
        <c:scaling>
          <c:orientation val="minMax"/>
          <c:max val="2.0E6"/>
        </c:scaling>
        <c:delete val="0"/>
        <c:axPos val="b"/>
        <c:majorGridlines>
          <c:spPr>
            <a:ln w="9525" cap="flat" cmpd="sng" algn="ctr">
              <a:solidFill>
                <a:schemeClr val="tx1">
                  <a:lumMod val="15000"/>
                  <a:lumOff val="85000"/>
                </a:schemeClr>
              </a:solidFill>
              <a:round/>
            </a:ln>
            <a:effectLst/>
          </c:spPr>
        </c:majorGridlines>
        <c:numFmt formatCode="&quot;$&quot;#,##0" sourceLinked="1"/>
        <c:majorTickMark val="none"/>
        <c:minorTickMark val="none"/>
        <c:tickLblPos val="nextTo"/>
        <c:spPr>
          <a:noFill/>
          <a:ln>
            <a:noFill/>
          </a:ln>
          <a:effectLst/>
        </c:spPr>
        <c:txPr>
          <a:bodyPr rot="-60000000" vert="horz"/>
          <a:lstStyle/>
          <a:p>
            <a:pPr>
              <a:defRPr/>
            </a:pPr>
            <a:endParaRPr lang="en-US"/>
          </a:p>
        </c:txPr>
        <c:crossAx val="477330368"/>
        <c:crosses val="autoZero"/>
        <c:crossBetween val="between"/>
        <c:majorUnit val="500000.0"/>
        <c:dispUnits>
          <c:builtInUnit val="thousands"/>
        </c:dispUnits>
      </c:valAx>
      <c:spPr>
        <a:noFill/>
        <a:ln>
          <a:noFill/>
        </a:ln>
        <a:effectLst/>
      </c:spPr>
    </c:plotArea>
    <c:legend>
      <c:legendPos val="b"/>
      <c:overlay val="0"/>
      <c:spPr>
        <a:noFill/>
        <a:ln>
          <a:noFill/>
        </a:ln>
        <a:effectLst/>
      </c:spPr>
      <c:txPr>
        <a:bodyPr rot="0" vert="horz"/>
        <a:lstStyle/>
        <a:p>
          <a:pPr>
            <a:defRPr/>
          </a:pPr>
          <a:endParaRPr lang="en-US"/>
        </a:p>
      </c:txPr>
    </c:legend>
    <c:plotVisOnly val="1"/>
    <c:dispBlanksAs val="gap"/>
    <c:showDLblsOverMax val="0"/>
  </c:chart>
  <c:spPr>
    <a:solidFill>
      <a:srgbClr val="FFFFFF"/>
    </a:solidFill>
    <a:ln w="28575" cmpd="sng">
      <a:solidFill>
        <a:srgbClr val="800000"/>
      </a:solidFill>
    </a:ln>
    <a:effectLst>
      <a:outerShdw blurRad="50800" dist="38100" dir="2700000" algn="tl" rotWithShape="0">
        <a:srgbClr val="000000">
          <a:alpha val="43000"/>
        </a:srgbClr>
      </a:outerShdw>
    </a:effectLst>
  </c:spPr>
  <c:txPr>
    <a:bodyPr/>
    <a:lstStyle/>
    <a:p>
      <a:pPr>
        <a:defRPr sz="1400"/>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'tables for ppt'!$A$9</c:f>
              <c:strCache>
                <c:ptCount val="1"/>
                <c:pt idx="0">
                  <c:v>Arlington County RE</c:v>
                </c:pt>
              </c:strCache>
            </c:strRef>
          </c:tx>
          <c:spPr>
            <a:solidFill>
              <a:schemeClr val="accent1"/>
            </a:solidFill>
            <a:ln>
              <a:noFill/>
            </a:ln>
            <a:effectLst/>
          </c:spPr>
          <c:invertIfNegative val="0"/>
          <c:cat>
            <c:strRef>
              <c:f>'tables for ppt'!$B$7:$D$8</c:f>
              <c:strCache>
                <c:ptCount val="3"/>
                <c:pt idx="0">
                  <c:v>90% lower</c:v>
                </c:pt>
                <c:pt idx="1">
                  <c:v>estimate</c:v>
                </c:pt>
                <c:pt idx="2">
                  <c:v>90% upper</c:v>
                </c:pt>
              </c:strCache>
            </c:strRef>
          </c:cat>
          <c:val>
            <c:numRef>
              <c:f>'tables for ppt'!$B$9:$D$9</c:f>
              <c:numCache>
                <c:formatCode>"$"#,##0</c:formatCode>
                <c:ptCount val="3"/>
                <c:pt idx="0">
                  <c:v>303071.6558560298</c:v>
                </c:pt>
                <c:pt idx="1">
                  <c:v>451014.3210519772</c:v>
                </c:pt>
                <c:pt idx="2">
                  <c:v>671174.3373672772</c:v>
                </c:pt>
              </c:numCache>
            </c:numRef>
          </c:val>
        </c:ser>
        <c:ser>
          <c:idx val="1"/>
          <c:order val="1"/>
          <c:tx>
            <c:strRef>
              <c:f>'tables for ppt'!$A$10</c:f>
              <c:strCache>
                <c:ptCount val="1"/>
                <c:pt idx="0">
                  <c:v>MLS </c:v>
                </c:pt>
              </c:strCache>
            </c:strRef>
          </c:tx>
          <c:spPr>
            <a:solidFill>
              <a:schemeClr val="accent2"/>
            </a:solidFill>
            <a:ln>
              <a:noFill/>
            </a:ln>
            <a:effectLst/>
          </c:spPr>
          <c:invertIfNegative val="0"/>
          <c:cat>
            <c:strRef>
              <c:f>'tables for ppt'!$B$7:$D$8</c:f>
              <c:strCache>
                <c:ptCount val="3"/>
                <c:pt idx="0">
                  <c:v>90% lower</c:v>
                </c:pt>
                <c:pt idx="1">
                  <c:v>estimate</c:v>
                </c:pt>
                <c:pt idx="2">
                  <c:v>90% upper</c:v>
                </c:pt>
              </c:strCache>
            </c:strRef>
          </c:cat>
          <c:val>
            <c:numRef>
              <c:f>'tables for ppt'!$B$10:$D$10</c:f>
              <c:numCache>
                <c:formatCode>"$"#,##0</c:formatCode>
                <c:ptCount val="3"/>
                <c:pt idx="0">
                  <c:v>567168.4544022484</c:v>
                </c:pt>
                <c:pt idx="1">
                  <c:v>843963.3698428964</c:v>
                </c:pt>
                <c:pt idx="2">
                  <c:v>1.25584235884074E6</c:v>
                </c:pt>
              </c:numCache>
            </c:numRef>
          </c:val>
        </c:ser>
        <c:dLbls>
          <c:showLegendKey val="0"/>
          <c:showVal val="0"/>
          <c:showCatName val="0"/>
          <c:showSerName val="0"/>
          <c:showPercent val="0"/>
          <c:showBubbleSize val="0"/>
        </c:dLbls>
        <c:gapWidth val="219"/>
        <c:axId val="477692000"/>
        <c:axId val="477694320"/>
      </c:barChart>
      <c:catAx>
        <c:axId val="477692000"/>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vert="horz"/>
          <a:lstStyle/>
          <a:p>
            <a:pPr>
              <a:defRPr/>
            </a:pPr>
            <a:endParaRPr lang="en-US"/>
          </a:p>
        </c:txPr>
        <c:crossAx val="477694320"/>
        <c:crosses val="autoZero"/>
        <c:auto val="1"/>
        <c:lblAlgn val="ctr"/>
        <c:lblOffset val="100"/>
        <c:noMultiLvlLbl val="0"/>
      </c:catAx>
      <c:valAx>
        <c:axId val="477694320"/>
        <c:scaling>
          <c:orientation val="minMax"/>
          <c:max val="1.2E6"/>
        </c:scaling>
        <c:delete val="0"/>
        <c:axPos val="b"/>
        <c:majorGridlines>
          <c:spPr>
            <a:ln w="9525" cap="flat" cmpd="sng" algn="ctr">
              <a:solidFill>
                <a:schemeClr val="tx1">
                  <a:lumMod val="15000"/>
                  <a:lumOff val="85000"/>
                </a:schemeClr>
              </a:solidFill>
              <a:round/>
            </a:ln>
            <a:effectLst/>
          </c:spPr>
        </c:majorGridlines>
        <c:numFmt formatCode="&quot;$&quot;#,##0" sourceLinked="1"/>
        <c:majorTickMark val="none"/>
        <c:minorTickMark val="none"/>
        <c:tickLblPos val="nextTo"/>
        <c:spPr>
          <a:noFill/>
          <a:ln>
            <a:noFill/>
          </a:ln>
          <a:effectLst/>
        </c:spPr>
        <c:txPr>
          <a:bodyPr rot="-60000000" vert="horz"/>
          <a:lstStyle/>
          <a:p>
            <a:pPr>
              <a:defRPr/>
            </a:pPr>
            <a:endParaRPr lang="en-US"/>
          </a:p>
        </c:txPr>
        <c:crossAx val="477692000"/>
        <c:crosses val="autoZero"/>
        <c:crossBetween val="between"/>
        <c:majorUnit val="300000.0"/>
        <c:dispUnits>
          <c:builtInUnit val="thousands"/>
        </c:dispUnits>
      </c:valAx>
      <c:spPr>
        <a:noFill/>
        <a:ln>
          <a:noFill/>
        </a:ln>
        <a:effectLst/>
      </c:spPr>
    </c:plotArea>
    <c:legend>
      <c:legendPos val="b"/>
      <c:overlay val="0"/>
      <c:spPr>
        <a:noFill/>
        <a:ln>
          <a:noFill/>
        </a:ln>
        <a:effectLst/>
      </c:spPr>
      <c:txPr>
        <a:bodyPr rot="0" vert="horz"/>
        <a:lstStyle/>
        <a:p>
          <a:pPr>
            <a:defRPr/>
          </a:pPr>
          <a:endParaRPr lang="en-US"/>
        </a:p>
      </c:txPr>
    </c:legend>
    <c:plotVisOnly val="1"/>
    <c:dispBlanksAs val="gap"/>
    <c:showDLblsOverMax val="0"/>
  </c:chart>
  <c:spPr>
    <a:solidFill>
      <a:srgbClr val="FFFFFF"/>
    </a:solidFill>
    <a:ln w="28575" cmpd="sng">
      <a:solidFill>
        <a:srgbClr val="800000"/>
      </a:solidFill>
    </a:ln>
    <a:effectLst>
      <a:outerShdw blurRad="50800" dist="38100" dir="2700000" algn="tl" rotWithShape="0">
        <a:srgbClr val="000000">
          <a:alpha val="43000"/>
        </a:srgbClr>
      </a:outerShdw>
    </a:effectLst>
  </c:spPr>
  <c:txPr>
    <a:bodyPr/>
    <a:lstStyle/>
    <a:p>
      <a:pPr>
        <a:defRPr sz="1400"/>
      </a:pPr>
      <a:endParaRPr lang="en-US"/>
    </a:p>
  </c:txPr>
  <c:externalData r:id="rId1">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6A44A2BD-BEE2-9641-8A02-F029A714C0BB}" type="datetimeFigureOut">
              <a:rPr lang="en-US" smtClean="0"/>
              <a:t>1/23/17</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FFFDF689-81F5-4A43-8567-712382D3F54E}" type="slidenum">
              <a:rPr lang="en-US" smtClean="0"/>
              <a:t>‹#›</a:t>
            </a:fld>
            <a:endParaRPr lang="en-US"/>
          </a:p>
        </p:txBody>
      </p:sp>
    </p:spTree>
    <p:extLst>
      <p:ext uri="{BB962C8B-B14F-4D97-AF65-F5344CB8AC3E}">
        <p14:creationId xmlns:p14="http://schemas.microsoft.com/office/powerpoint/2010/main" val="240172085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88A483B-C179-9F4D-8C74-0D42B7E6DCE0}" type="datetimeFigureOut">
              <a:rPr lang="en-US" smtClean="0"/>
              <a:t>1/23/17</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42E9DFA-E443-A146-AAB3-1F418BB1A2E6}" type="slidenum">
              <a:rPr lang="en-US" smtClean="0"/>
              <a:t>‹#›</a:t>
            </a:fld>
            <a:endParaRPr lang="en-US"/>
          </a:p>
        </p:txBody>
      </p:sp>
    </p:spTree>
    <p:extLst>
      <p:ext uri="{BB962C8B-B14F-4D97-AF65-F5344CB8AC3E}">
        <p14:creationId xmlns:p14="http://schemas.microsoft.com/office/powerpoint/2010/main" val="2100876476"/>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cran.r-project.org/package=Rfacebook" TargetMode="External"/><Relationship Id="rId4" Type="http://schemas.openxmlformats.org/officeDocument/2006/relationships/hyperlink" Target="https://cran.r-project.org/package=twitteR" TargetMode="External"/><Relationship Id="rId5" Type="http://schemas.openxmlformats.org/officeDocument/2006/relationships/hyperlink" Target="https://CRAN.R-project.org/package=SocialMediaLab" TargetMode="External"/><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 Id="rId3" Type="http://schemas.openxmlformats.org/officeDocument/2006/relationships/hyperlink" Target="https://github.com/mjockers/syuzhet" TargetMode="Externa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2E9DFA-E443-A146-AAB3-1F418BB1A2E6}" type="slidenum">
              <a:rPr lang="en-US" smtClean="0"/>
              <a:t>1</a:t>
            </a:fld>
            <a:endParaRPr lang="en-US"/>
          </a:p>
        </p:txBody>
      </p:sp>
    </p:spTree>
    <p:extLst>
      <p:ext uri="{BB962C8B-B14F-4D97-AF65-F5344CB8AC3E}">
        <p14:creationId xmlns:p14="http://schemas.microsoft.com/office/powerpoint/2010/main" val="8472280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2E9DFA-E443-A146-AAB3-1F418BB1A2E6}" type="slidenum">
              <a:rPr lang="en-US" smtClean="0"/>
              <a:t>23</a:t>
            </a:fld>
            <a:endParaRPr lang="en-US"/>
          </a:p>
        </p:txBody>
      </p:sp>
    </p:spTree>
    <p:extLst>
      <p:ext uri="{BB962C8B-B14F-4D97-AF65-F5344CB8AC3E}">
        <p14:creationId xmlns:p14="http://schemas.microsoft.com/office/powerpoint/2010/main" val="7956205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Our</a:t>
            </a:r>
            <a:r>
              <a:rPr lang="en-US" baseline="0" dirty="0" smtClean="0"/>
              <a:t> hot spots don’t rely on tracking people, but allow you to identify the hot spots through the rhythm.  </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Tie back to federal data – identifying vulnerable populations. With one single data flow, we found where to look for them, </a:t>
            </a:r>
            <a:endParaRPr lang="en-US" dirty="0" smtClean="0"/>
          </a:p>
          <a:p>
            <a:endParaRPr lang="en-US" dirty="0"/>
          </a:p>
        </p:txBody>
      </p:sp>
      <p:sp>
        <p:nvSpPr>
          <p:cNvPr id="4" name="Slide Number Placeholder 3"/>
          <p:cNvSpPr>
            <a:spLocks noGrp="1"/>
          </p:cNvSpPr>
          <p:nvPr>
            <p:ph type="sldNum" sz="quarter" idx="10"/>
          </p:nvPr>
        </p:nvSpPr>
        <p:spPr/>
        <p:txBody>
          <a:bodyPr/>
          <a:lstStyle/>
          <a:p>
            <a:fld id="{242E9DFA-E443-A146-AAB3-1F418BB1A2E6}" type="slidenum">
              <a:rPr lang="en-US" smtClean="0"/>
              <a:t>24</a:t>
            </a:fld>
            <a:endParaRPr lang="en-US" dirty="0"/>
          </a:p>
        </p:txBody>
      </p:sp>
    </p:spTree>
    <p:extLst>
      <p:ext uri="{BB962C8B-B14F-4D97-AF65-F5344CB8AC3E}">
        <p14:creationId xmlns:p14="http://schemas.microsoft.com/office/powerpoint/2010/main" val="4835822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2E9DFA-E443-A146-AAB3-1F418BB1A2E6}" type="slidenum">
              <a:rPr lang="en-US" smtClean="0"/>
              <a:t>25</a:t>
            </a:fld>
            <a:endParaRPr lang="en-US" dirty="0"/>
          </a:p>
        </p:txBody>
      </p:sp>
    </p:spTree>
    <p:extLst>
      <p:ext uri="{BB962C8B-B14F-4D97-AF65-F5344CB8AC3E}">
        <p14:creationId xmlns:p14="http://schemas.microsoft.com/office/powerpoint/2010/main" val="3240326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sz="1200" b="1" kern="1200" dirty="0" smtClean="0">
              <a:solidFill>
                <a:schemeClr val="tx1"/>
              </a:solidFill>
              <a:effectLst/>
              <a:latin typeface="+mn-lt"/>
              <a:ea typeface="+mn-ea"/>
              <a:cs typeface="+mn-cs"/>
            </a:endParaRPr>
          </a:p>
          <a:p>
            <a:pPr marL="228600" indent="-228600">
              <a:buFont typeface="+mj-lt"/>
              <a:buAutoNum type="arabicPeriod"/>
            </a:pPr>
            <a:r>
              <a:rPr lang="en-US" sz="1200" b="1" kern="1200" dirty="0" smtClean="0">
                <a:solidFill>
                  <a:schemeClr val="tx1"/>
                </a:solidFill>
                <a:effectLst/>
                <a:latin typeface="+mn-lt"/>
                <a:ea typeface="+mn-ea"/>
                <a:cs typeface="+mn-cs"/>
              </a:rPr>
              <a:t>The goal for Operation </a:t>
            </a:r>
            <a:r>
              <a:rPr lang="en-US" sz="1200" b="1" kern="1200" dirty="0" err="1" smtClean="0">
                <a:solidFill>
                  <a:schemeClr val="tx1"/>
                </a:solidFill>
                <a:effectLst/>
                <a:latin typeface="+mn-lt"/>
                <a:ea typeface="+mn-ea"/>
                <a:cs typeface="+mn-cs"/>
              </a:rPr>
              <a:t>Firesafe</a:t>
            </a:r>
            <a:r>
              <a:rPr lang="en-US" sz="1200" b="1" kern="1200" dirty="0" smtClean="0">
                <a:solidFill>
                  <a:schemeClr val="tx1"/>
                </a:solidFill>
                <a:effectLst/>
                <a:latin typeface="+mn-lt"/>
                <a:ea typeface="+mn-ea"/>
                <a:cs typeface="+mn-cs"/>
              </a:rPr>
              <a:t>  is  to increase the number of residences in Arlington with smoke alarms</a:t>
            </a:r>
            <a:endParaRPr lang="en-US" sz="1100" kern="1200" dirty="0" smtClean="0">
              <a:solidFill>
                <a:schemeClr val="tx1"/>
              </a:solidFill>
              <a:effectLst/>
              <a:latin typeface="+mn-lt"/>
              <a:ea typeface="+mn-ea"/>
              <a:cs typeface="+mn-cs"/>
            </a:endParaRPr>
          </a:p>
          <a:p>
            <a:pPr marL="228600" lvl="0" indent="-228600">
              <a:buFont typeface="+mj-lt"/>
              <a:buAutoNum type="arabicPeriod"/>
            </a:pPr>
            <a:r>
              <a:rPr lang="en-US" sz="1200" kern="1200" dirty="0" smtClean="0">
                <a:solidFill>
                  <a:schemeClr val="tx1"/>
                </a:solidFill>
                <a:effectLst/>
                <a:latin typeface="+mn-lt"/>
                <a:ea typeface="+mn-ea"/>
                <a:cs typeface="+mn-cs"/>
              </a:rPr>
              <a:t>Arlington County Fire Department visited 1733 homes, 32% did not have fire alarm. Fortunately</a:t>
            </a:r>
            <a:r>
              <a:rPr lang="en-US" sz="1200" kern="1200" baseline="0" dirty="0" smtClean="0">
                <a:solidFill>
                  <a:schemeClr val="tx1"/>
                </a:solidFill>
                <a:effectLst/>
                <a:latin typeface="+mn-lt"/>
                <a:ea typeface="+mn-ea"/>
                <a:cs typeface="+mn-cs"/>
              </a:rPr>
              <a:t> for us, they collected data about this!</a:t>
            </a:r>
            <a:endParaRPr lang="en-US" sz="1100" kern="1200" dirty="0" smtClean="0">
              <a:solidFill>
                <a:schemeClr val="tx1"/>
              </a:solidFill>
              <a:effectLst/>
              <a:latin typeface="+mn-lt"/>
              <a:ea typeface="+mn-ea"/>
              <a:cs typeface="+mn-cs"/>
            </a:endParaRPr>
          </a:p>
          <a:p>
            <a:pPr marL="228600" lvl="0" indent="-228600">
              <a:buFont typeface="+mj-lt"/>
              <a:buAutoNum type="arabicPeriod"/>
            </a:pPr>
            <a:r>
              <a:rPr lang="en-US" sz="1200" kern="1200" dirty="0" smtClean="0">
                <a:solidFill>
                  <a:schemeClr val="tx1"/>
                </a:solidFill>
                <a:effectLst/>
                <a:latin typeface="+mn-lt"/>
                <a:ea typeface="+mn-ea"/>
                <a:cs typeface="+mn-cs"/>
              </a:rPr>
              <a:t>We mapped the Operation </a:t>
            </a:r>
            <a:r>
              <a:rPr lang="en-US" sz="1200" kern="1200" dirty="0" err="1" smtClean="0">
                <a:solidFill>
                  <a:schemeClr val="tx1"/>
                </a:solidFill>
                <a:effectLst/>
                <a:latin typeface="+mn-lt"/>
                <a:ea typeface="+mn-ea"/>
                <a:cs typeface="+mn-cs"/>
              </a:rPr>
              <a:t>Firesafe</a:t>
            </a:r>
            <a:r>
              <a:rPr lang="en-US" sz="1200" kern="1200" dirty="0" smtClean="0">
                <a:solidFill>
                  <a:schemeClr val="tx1"/>
                </a:solidFill>
                <a:effectLst/>
                <a:latin typeface="+mn-lt"/>
                <a:ea typeface="+mn-ea"/>
                <a:cs typeface="+mn-cs"/>
              </a:rPr>
              <a:t> data with Housing data such as house value, size, age, number of bedrooms, and ownership, for 60,343 housing units in Arlington County</a:t>
            </a:r>
          </a:p>
          <a:p>
            <a:pPr marL="228600" lvl="0" indent="-228600">
              <a:buFont typeface="+mj-lt"/>
              <a:buAutoNum type="arabicPeriod"/>
            </a:pPr>
            <a:r>
              <a:rPr lang="en-US" sz="1200" kern="1200" dirty="0" smtClean="0">
                <a:solidFill>
                  <a:schemeClr val="tx1"/>
                </a:solidFill>
                <a:effectLst/>
                <a:latin typeface="+mn-lt"/>
                <a:ea typeface="+mn-ea"/>
                <a:cs typeface="+mn-cs"/>
              </a:rPr>
              <a:t>Added</a:t>
            </a:r>
            <a:r>
              <a:rPr lang="en-US" sz="1200" kern="1200" baseline="0" dirty="0" smtClean="0">
                <a:solidFill>
                  <a:schemeClr val="tx1"/>
                </a:solidFill>
                <a:effectLst/>
                <a:latin typeface="+mn-lt"/>
                <a:ea typeface="+mn-ea"/>
                <a:cs typeface="+mn-cs"/>
              </a:rPr>
              <a:t> in demographic data from the Federal American Community Survey.</a:t>
            </a:r>
          </a:p>
          <a:p>
            <a:pPr marL="228600" lvl="0" indent="-228600">
              <a:buFont typeface="+mj-lt"/>
              <a:buAutoNum type="arabicPeriod"/>
            </a:pPr>
            <a:r>
              <a:rPr lang="en-US" sz="1200" kern="1200" baseline="0" dirty="0" smtClean="0">
                <a:solidFill>
                  <a:schemeClr val="tx1"/>
                </a:solidFill>
                <a:effectLst/>
                <a:latin typeface="+mn-lt"/>
                <a:ea typeface="+mn-ea"/>
                <a:cs typeface="+mn-cs"/>
              </a:rPr>
              <a:t>Note – use of three types of data flows from local to federal.</a:t>
            </a:r>
            <a:endParaRPr lang="en-US" sz="1100" kern="1200" dirty="0" smtClean="0">
              <a:solidFill>
                <a:schemeClr val="tx1"/>
              </a:solidFill>
              <a:effectLst/>
              <a:latin typeface="+mn-lt"/>
              <a:ea typeface="+mn-ea"/>
              <a:cs typeface="+mn-cs"/>
            </a:endParaRPr>
          </a:p>
          <a:p>
            <a:pPr marL="338138" indent="0">
              <a:buNone/>
            </a:pPr>
            <a:endParaRPr lang="en-US" dirty="0" smtClean="0">
              <a:latin typeface="Helvetica Light"/>
              <a:ea typeface="Trebuchet MS" charset="0"/>
              <a:cs typeface="Helvetica Light"/>
            </a:endParaRPr>
          </a:p>
        </p:txBody>
      </p:sp>
      <p:sp>
        <p:nvSpPr>
          <p:cNvPr id="4" name="Slide Number Placeholder 3"/>
          <p:cNvSpPr>
            <a:spLocks noGrp="1"/>
          </p:cNvSpPr>
          <p:nvPr>
            <p:ph type="sldNum" sz="quarter" idx="10"/>
          </p:nvPr>
        </p:nvSpPr>
        <p:spPr/>
        <p:txBody>
          <a:bodyPr/>
          <a:lstStyle/>
          <a:p>
            <a:fld id="{242E9DFA-E443-A146-AAB3-1F418BB1A2E6}" type="slidenum">
              <a:rPr lang="en-US" smtClean="0"/>
              <a:t>27</a:t>
            </a:fld>
            <a:endParaRPr lang="en-US"/>
          </a:p>
        </p:txBody>
      </p:sp>
    </p:spTree>
    <p:extLst>
      <p:ext uri="{BB962C8B-B14F-4D97-AF65-F5344CB8AC3E}">
        <p14:creationId xmlns:p14="http://schemas.microsoft.com/office/powerpoint/2010/main" val="17875942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0"/>
            <a:endParaRPr lang="en-US" sz="1200" b="1" kern="1200" dirty="0" smtClean="0">
              <a:solidFill>
                <a:schemeClr val="tx1"/>
              </a:solidFill>
              <a:effectLst/>
              <a:latin typeface="+mn-lt"/>
              <a:ea typeface="+mn-ea"/>
              <a:cs typeface="+mn-cs"/>
            </a:endParaRPr>
          </a:p>
          <a:p>
            <a:pPr lvl="0"/>
            <a:endParaRPr lang="en-US" sz="1200" kern="1200" dirty="0" smtClean="0">
              <a:solidFill>
                <a:schemeClr val="tx1"/>
              </a:solidFill>
              <a:effectLst/>
              <a:latin typeface="+mn-lt"/>
              <a:ea typeface="+mn-ea"/>
              <a:cs typeface="+mn-cs"/>
            </a:endParaRPr>
          </a:p>
          <a:p>
            <a:pPr marL="228600" lvl="0" indent="-228600">
              <a:buFont typeface="+mj-lt"/>
              <a:buAutoNum type="arabicPeriod"/>
            </a:pPr>
            <a:r>
              <a:rPr lang="en-US" sz="1200" kern="1200" dirty="0" smtClean="0">
                <a:solidFill>
                  <a:schemeClr val="tx1"/>
                </a:solidFill>
                <a:effectLst/>
                <a:latin typeface="+mn-lt"/>
                <a:ea typeface="+mn-ea"/>
                <a:cs typeface="+mn-cs"/>
              </a:rPr>
              <a:t>Using a Bayesian logistic regression model </a:t>
            </a:r>
            <a:r>
              <a:rPr lang="en-US" sz="1200" b="1" kern="1200" dirty="0" smtClean="0">
                <a:solidFill>
                  <a:schemeClr val="tx1"/>
                </a:solidFill>
                <a:effectLst/>
                <a:latin typeface="+mn-lt"/>
                <a:ea typeface="+mn-ea"/>
                <a:cs typeface="+mn-cs"/>
              </a:rPr>
              <a:t>to estimate the probability that a housing unit has a smoke alarm. </a:t>
            </a:r>
            <a:endParaRPr lang="en-US" sz="1200" kern="1200" dirty="0" smtClean="0">
              <a:solidFill>
                <a:schemeClr val="tx1"/>
              </a:solidFill>
              <a:effectLst/>
              <a:latin typeface="+mn-lt"/>
              <a:ea typeface="+mn-ea"/>
              <a:cs typeface="+mn-cs"/>
            </a:endParaRPr>
          </a:p>
          <a:p>
            <a:pPr marL="228600" lvl="0" indent="-228600">
              <a:buFont typeface="+mj-lt"/>
              <a:buAutoNum type="arabicPeriod"/>
            </a:pPr>
            <a:r>
              <a:rPr lang="en-US" sz="1200" kern="1200" dirty="0" smtClean="0">
                <a:solidFill>
                  <a:schemeClr val="tx1"/>
                </a:solidFill>
                <a:effectLst/>
                <a:latin typeface="+mn-lt"/>
                <a:ea typeface="+mn-ea"/>
                <a:cs typeface="+mn-cs"/>
              </a:rPr>
              <a:t>The results show that the Fire Dept. should focus on the southwest (bottom left hand corner) of Arlington.</a:t>
            </a:r>
          </a:p>
          <a:p>
            <a:pPr marL="228600" lvl="0" indent="-228600">
              <a:buFont typeface="+mj-lt"/>
              <a:buAutoNum type="arabicPeriod"/>
            </a:pPr>
            <a:r>
              <a:rPr lang="en-US" sz="1200" kern="1200" dirty="0" smtClean="0">
                <a:solidFill>
                  <a:schemeClr val="tx1"/>
                </a:solidFill>
                <a:effectLst/>
                <a:latin typeface="+mn-lt"/>
                <a:ea typeface="+mn-ea"/>
                <a:cs typeface="+mn-cs"/>
              </a:rPr>
              <a:t>This is an example of an issue that required mapping multiple sources of different kinds of data to inform a topic.</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42E9DFA-E443-A146-AAB3-1F418BB1A2E6}" type="slidenum">
              <a:rPr lang="en-US" smtClean="0"/>
              <a:t>28</a:t>
            </a:fld>
            <a:endParaRPr lang="en-US"/>
          </a:p>
        </p:txBody>
      </p:sp>
    </p:spTree>
    <p:extLst>
      <p:ext uri="{BB962C8B-B14F-4D97-AF65-F5344CB8AC3E}">
        <p14:creationId xmlns:p14="http://schemas.microsoft.com/office/powerpoint/2010/main" val="11451089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is-IS" sz="1200" dirty="0" smtClean="0">
                <a:latin typeface="Trebuchet MS" charset="0"/>
              </a:rPr>
              <a:t>The study focuses on Facebook, Twitter, and YouTube as they are the most commonly used social media platforms. They provide users with a free application programming interface (API) that facilitates the collection of the data.</a:t>
            </a:r>
          </a:p>
          <a:p>
            <a:pPr marL="457200" indent="-457200">
              <a:buFont typeface="+mj-lt"/>
              <a:buAutoNum type="arabicPeriod"/>
            </a:pPr>
            <a:r>
              <a:rPr lang="en-US" sz="1200" dirty="0" smtClean="0">
                <a:latin typeface="Trebuchet MS"/>
                <a:cs typeface="Trebuchet MS"/>
              </a:rPr>
              <a:t>Pablo </a:t>
            </a:r>
            <a:r>
              <a:rPr lang="en-US" sz="1200" dirty="0" err="1" smtClean="0">
                <a:latin typeface="Trebuchet MS"/>
                <a:cs typeface="Trebuchet MS"/>
              </a:rPr>
              <a:t>Barbera</a:t>
            </a:r>
            <a:r>
              <a:rPr lang="en-US" sz="1200" dirty="0" smtClean="0">
                <a:latin typeface="Trebuchet MS"/>
                <a:cs typeface="Trebuchet MS"/>
              </a:rPr>
              <a:t>, Michael </a:t>
            </a:r>
            <a:r>
              <a:rPr lang="en-US" sz="1200" dirty="0" err="1" smtClean="0">
                <a:latin typeface="Trebuchet MS"/>
                <a:cs typeface="Trebuchet MS"/>
              </a:rPr>
              <a:t>Piccirilli</a:t>
            </a:r>
            <a:r>
              <a:rPr lang="en-US" sz="1200" dirty="0" smtClean="0">
                <a:latin typeface="Trebuchet MS"/>
                <a:cs typeface="Trebuchet MS"/>
              </a:rPr>
              <a:t> and Andrew Geisler (2016). </a:t>
            </a:r>
            <a:r>
              <a:rPr lang="en-US" sz="1200" dirty="0" err="1" smtClean="0">
                <a:latin typeface="Trebuchet MS"/>
                <a:cs typeface="Trebuchet MS"/>
              </a:rPr>
              <a:t>Rfacebook</a:t>
            </a:r>
            <a:r>
              <a:rPr lang="en-US" sz="1200" dirty="0" smtClean="0">
                <a:latin typeface="Trebuchet MS"/>
                <a:cs typeface="Trebuchet MS"/>
              </a:rPr>
              <a:t>: Access to Facebook API via R. R package version 0.6.3. </a:t>
            </a:r>
            <a:r>
              <a:rPr lang="en-US" sz="1200" dirty="0" smtClean="0">
                <a:latin typeface="Trebuchet MS"/>
                <a:cs typeface="Trebuchet MS"/>
                <a:hlinkClick r:id="rId3"/>
              </a:rPr>
              <a:t>https://CRAN.R-project.org/package=Rfacebook</a:t>
            </a:r>
            <a:r>
              <a:rPr lang="en-US" sz="1200" dirty="0" smtClean="0">
                <a:latin typeface="Trebuchet MS"/>
                <a:cs typeface="Trebuchet MS"/>
              </a:rPr>
              <a:t> </a:t>
            </a:r>
          </a:p>
          <a:p>
            <a:pPr marL="457200" indent="-457200">
              <a:buFont typeface="+mj-lt"/>
              <a:buAutoNum type="arabicPeriod"/>
            </a:pPr>
            <a:r>
              <a:rPr lang="en-US" sz="1200" dirty="0" smtClean="0">
                <a:latin typeface="Trebuchet MS"/>
                <a:cs typeface="Trebuchet MS"/>
              </a:rPr>
              <a:t>Jeff Gentry (2015). </a:t>
            </a:r>
            <a:r>
              <a:rPr lang="en-US" sz="1200" dirty="0" err="1" smtClean="0">
                <a:latin typeface="Trebuchet MS"/>
                <a:cs typeface="Trebuchet MS"/>
              </a:rPr>
              <a:t>twitteR</a:t>
            </a:r>
            <a:r>
              <a:rPr lang="en-US" sz="1200" dirty="0" smtClean="0">
                <a:latin typeface="Trebuchet MS"/>
                <a:cs typeface="Trebuchet MS"/>
              </a:rPr>
              <a:t>: R Based Twitter Client. R package version 1.1.9. </a:t>
            </a:r>
            <a:r>
              <a:rPr lang="en-US" sz="1200" dirty="0" smtClean="0">
                <a:latin typeface="Trebuchet MS"/>
                <a:cs typeface="Trebuchet MS"/>
                <a:hlinkClick r:id="rId4"/>
              </a:rPr>
              <a:t>https://CRAN.R-project.org/package=twitteR</a:t>
            </a:r>
            <a:endParaRPr lang="en-US" sz="1200" dirty="0" smtClean="0">
              <a:latin typeface="Trebuchet MS"/>
              <a:cs typeface="Trebuchet MS"/>
            </a:endParaRPr>
          </a:p>
          <a:p>
            <a:pPr marL="457200" indent="-457200">
              <a:buFont typeface="+mj-lt"/>
              <a:buAutoNum type="arabicPeriod"/>
            </a:pPr>
            <a:r>
              <a:rPr lang="en-US" sz="1200" dirty="0" smtClean="0">
                <a:latin typeface="Trebuchet MS"/>
                <a:cs typeface="Trebuchet MS"/>
              </a:rPr>
              <a:t>Timothy Graham &amp; Robert </a:t>
            </a:r>
            <a:r>
              <a:rPr lang="en-US" sz="1200" dirty="0" err="1" smtClean="0">
                <a:latin typeface="Trebuchet MS"/>
                <a:cs typeface="Trebuchet MS"/>
              </a:rPr>
              <a:t>Ackland</a:t>
            </a:r>
            <a:r>
              <a:rPr lang="en-US" sz="1200" dirty="0" smtClean="0">
                <a:latin typeface="Trebuchet MS"/>
                <a:cs typeface="Trebuchet MS"/>
              </a:rPr>
              <a:t> and with contribution from Chung-</a:t>
            </a:r>
            <a:r>
              <a:rPr lang="en-US" sz="1200" dirty="0" err="1" smtClean="0">
                <a:latin typeface="Trebuchet MS"/>
                <a:cs typeface="Trebuchet MS"/>
              </a:rPr>
              <a:t>hong</a:t>
            </a:r>
            <a:r>
              <a:rPr lang="en-US" sz="1200" dirty="0" smtClean="0">
                <a:latin typeface="Trebuchet MS"/>
                <a:cs typeface="Trebuchet MS"/>
              </a:rPr>
              <a:t> Chan (2016). </a:t>
            </a:r>
            <a:r>
              <a:rPr lang="en-US" sz="1200" dirty="0" err="1" smtClean="0">
                <a:latin typeface="Trebuchet MS"/>
                <a:cs typeface="Trebuchet MS"/>
              </a:rPr>
              <a:t>SocialMediaLab</a:t>
            </a:r>
            <a:r>
              <a:rPr lang="en-US" sz="1200" dirty="0" smtClean="0">
                <a:latin typeface="Trebuchet MS"/>
                <a:cs typeface="Trebuchet MS"/>
              </a:rPr>
              <a:t>: Tools for Collecting Social Media Data and Generating Networks for Analysis. R package version 0.22.0. </a:t>
            </a:r>
            <a:r>
              <a:rPr lang="en-US" sz="1200" dirty="0" smtClean="0">
                <a:latin typeface="Trebuchet MS"/>
                <a:cs typeface="Trebuchet MS"/>
                <a:hlinkClick r:id="rId5"/>
              </a:rPr>
              <a:t>https://CRAN.R-project.org/package=SocialMediaLab</a:t>
            </a:r>
            <a:endParaRPr lang="en-US" sz="1200" dirty="0" smtClean="0">
              <a:latin typeface="Trebuchet MS"/>
              <a:cs typeface="Trebuchet M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dirty="0" smtClean="0">
              <a:latin typeface="Trebuchet MS" charset="0"/>
            </a:endParaRPr>
          </a:p>
          <a:p>
            <a:endParaRPr lang="en-US" dirty="0"/>
          </a:p>
        </p:txBody>
      </p:sp>
      <p:sp>
        <p:nvSpPr>
          <p:cNvPr id="4" name="Slide Number Placeholder 3"/>
          <p:cNvSpPr>
            <a:spLocks noGrp="1"/>
          </p:cNvSpPr>
          <p:nvPr>
            <p:ph type="sldNum" sz="quarter" idx="10"/>
          </p:nvPr>
        </p:nvSpPr>
        <p:spPr/>
        <p:txBody>
          <a:bodyPr/>
          <a:lstStyle/>
          <a:p>
            <a:fld id="{242E9DFA-E443-A146-AAB3-1F418BB1A2E6}" type="slidenum">
              <a:rPr lang="en-US" smtClean="0"/>
              <a:t>31</a:t>
            </a:fld>
            <a:endParaRPr lang="en-US"/>
          </a:p>
        </p:txBody>
      </p:sp>
    </p:spTree>
    <p:extLst>
      <p:ext uri="{BB962C8B-B14F-4D97-AF65-F5344CB8AC3E}">
        <p14:creationId xmlns:p14="http://schemas.microsoft.com/office/powerpoint/2010/main" val="10238867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err="1" smtClean="0">
                <a:latin typeface="Trebuchet MS"/>
                <a:cs typeface="Trebuchet MS"/>
              </a:rPr>
              <a:t>Jockers</a:t>
            </a:r>
            <a:r>
              <a:rPr lang="en-US" sz="1200" dirty="0" smtClean="0">
                <a:latin typeface="Trebuchet MS"/>
                <a:cs typeface="Trebuchet MS"/>
              </a:rPr>
              <a:t> ML (2015). _</a:t>
            </a:r>
            <a:r>
              <a:rPr lang="en-US" sz="1200" dirty="0" err="1" smtClean="0">
                <a:latin typeface="Trebuchet MS"/>
                <a:cs typeface="Trebuchet MS"/>
              </a:rPr>
              <a:t>Syuzhet</a:t>
            </a:r>
            <a:r>
              <a:rPr lang="en-US" sz="1200" dirty="0" smtClean="0">
                <a:latin typeface="Trebuchet MS"/>
                <a:cs typeface="Trebuchet MS"/>
              </a:rPr>
              <a:t>: Extract Sentiment and Plot Arcs from Text_. &lt;URL: </a:t>
            </a:r>
            <a:r>
              <a:rPr lang="en-US" sz="1200" dirty="0" smtClean="0">
                <a:latin typeface="Trebuchet MS"/>
                <a:cs typeface="Trebuchet MS"/>
                <a:hlinkClick r:id="rId3"/>
              </a:rPr>
              <a:t>https://github.com/mjockers/syuzhet</a:t>
            </a:r>
            <a:r>
              <a:rPr lang="en-US" sz="1200" dirty="0" smtClean="0">
                <a:latin typeface="Trebuchet MS"/>
                <a:cs typeface="Trebuchet MS"/>
              </a:rPr>
              <a:t>&gt;.</a:t>
            </a:r>
          </a:p>
          <a:p>
            <a:endParaRPr lang="en-US" dirty="0"/>
          </a:p>
        </p:txBody>
      </p:sp>
      <p:sp>
        <p:nvSpPr>
          <p:cNvPr id="4" name="Slide Number Placeholder 3"/>
          <p:cNvSpPr>
            <a:spLocks noGrp="1"/>
          </p:cNvSpPr>
          <p:nvPr>
            <p:ph type="sldNum" sz="quarter" idx="10"/>
          </p:nvPr>
        </p:nvSpPr>
        <p:spPr/>
        <p:txBody>
          <a:bodyPr/>
          <a:lstStyle/>
          <a:p>
            <a:fld id="{242E9DFA-E443-A146-AAB3-1F418BB1A2E6}" type="slidenum">
              <a:rPr lang="en-US" smtClean="0"/>
              <a:t>32</a:t>
            </a:fld>
            <a:endParaRPr lang="en-US"/>
          </a:p>
        </p:txBody>
      </p:sp>
    </p:spTree>
    <p:extLst>
      <p:ext uri="{BB962C8B-B14F-4D97-AF65-F5344CB8AC3E}">
        <p14:creationId xmlns:p14="http://schemas.microsoft.com/office/powerpoint/2010/main" val="12592222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indent="-457200">
              <a:buFont typeface="Arial"/>
              <a:buChar char="•"/>
            </a:pPr>
            <a:r>
              <a:rPr lang="en-US" sz="1200" dirty="0" smtClean="0">
                <a:latin typeface="Trebuchet MS"/>
                <a:cs typeface="Trebuchet MS"/>
              </a:rPr>
              <a:t>*Words with correlations above/equal to 0.30 are reported</a:t>
            </a:r>
          </a:p>
          <a:p>
            <a:pPr marL="457200" indent="-457200">
              <a:buFont typeface="Arial"/>
              <a:buChar char="•"/>
            </a:pPr>
            <a:r>
              <a:rPr lang="en-US" sz="1200" dirty="0" smtClean="0">
                <a:latin typeface="Trebuchet MS"/>
                <a:cs typeface="Trebuchet MS"/>
              </a:rPr>
              <a:t>Words related to job, religion, war are used frequently.</a:t>
            </a:r>
          </a:p>
          <a:p>
            <a:pPr marL="457200" indent="-457200">
              <a:buFont typeface="Arial"/>
              <a:buChar char="•"/>
            </a:pPr>
            <a:r>
              <a:rPr lang="en-US" sz="1200" dirty="0" smtClean="0">
                <a:latin typeface="Trebuchet MS"/>
                <a:cs typeface="Trebuchet MS"/>
              </a:rPr>
              <a:t>Injury, pension, performance, stress are highly correlated with the words “reason”, “because”, “hate.”</a:t>
            </a:r>
          </a:p>
          <a:p>
            <a:endParaRPr lang="en-US" dirty="0"/>
          </a:p>
        </p:txBody>
      </p:sp>
      <p:sp>
        <p:nvSpPr>
          <p:cNvPr id="4" name="Slide Number Placeholder 3"/>
          <p:cNvSpPr>
            <a:spLocks noGrp="1"/>
          </p:cNvSpPr>
          <p:nvPr>
            <p:ph type="sldNum" sz="quarter" idx="10"/>
          </p:nvPr>
        </p:nvSpPr>
        <p:spPr/>
        <p:txBody>
          <a:bodyPr/>
          <a:lstStyle/>
          <a:p>
            <a:fld id="{242E9DFA-E443-A146-AAB3-1F418BB1A2E6}" type="slidenum">
              <a:rPr lang="en-US" smtClean="0"/>
              <a:t>33</a:t>
            </a:fld>
            <a:endParaRPr lang="en-US"/>
          </a:p>
        </p:txBody>
      </p:sp>
    </p:spTree>
    <p:extLst>
      <p:ext uri="{BB962C8B-B14F-4D97-AF65-F5344CB8AC3E}">
        <p14:creationId xmlns:p14="http://schemas.microsoft.com/office/powerpoint/2010/main" val="8665274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2E9DFA-E443-A146-AAB3-1F418BB1A2E6}" type="slidenum">
              <a:rPr lang="en-US" smtClean="0"/>
              <a:t>34</a:t>
            </a:fld>
            <a:endParaRPr lang="en-US"/>
          </a:p>
        </p:txBody>
      </p:sp>
    </p:spTree>
    <p:extLst>
      <p:ext uri="{BB962C8B-B14F-4D97-AF65-F5344CB8AC3E}">
        <p14:creationId xmlns:p14="http://schemas.microsoft.com/office/powerpoint/2010/main" val="10866659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
        <p:cNvGrpSpPr/>
        <p:nvPr/>
      </p:nvGrpSpPr>
      <p:grpSpPr>
        <a:xfrm>
          <a:off x="0" y="0"/>
          <a:ext cx="0" cy="0"/>
          <a:chOff x="0" y="0"/>
          <a:chExt cx="0" cy="0"/>
        </a:xfrm>
      </p:grpSpPr>
      <p:sp>
        <p:nvSpPr>
          <p:cNvPr id="46" name="Shape 4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47" name="Shape 4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000271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a:r>
              <a:rPr lang="en-US" sz="1200" dirty="0" smtClean="0"/>
              <a:t>SDAL: </a:t>
            </a:r>
            <a:r>
              <a:rPr lang="en-US" sz="1200" baseline="0" dirty="0" smtClean="0"/>
              <a:t>  </a:t>
            </a:r>
          </a:p>
          <a:p>
            <a:pPr marL="514350" indent="-171450">
              <a:buFont typeface="Arial"/>
              <a:buChar char="•"/>
            </a:pPr>
            <a:r>
              <a:rPr lang="en-US" sz="1200" baseline="0" dirty="0" smtClean="0"/>
              <a:t> </a:t>
            </a:r>
            <a:r>
              <a:rPr lang="en-US" sz="1200" dirty="0" smtClean="0"/>
              <a:t>Applies a deeply contextual approach to answering our most pressing challenges to </a:t>
            </a:r>
            <a:r>
              <a:rPr lang="en-US" sz="1200" b="1" dirty="0" smtClean="0">
                <a:solidFill>
                  <a:srgbClr val="800000"/>
                </a:solidFill>
                <a:effectLst>
                  <a:outerShdw blurRad="50800" dist="38100" dir="2700000" algn="tl" rotWithShape="0">
                    <a:srgbClr val="000000">
                      <a:alpha val="43000"/>
                    </a:srgbClr>
                  </a:outerShdw>
                </a:effectLst>
              </a:rPr>
              <a:t>human health and well being within our changing environment</a:t>
            </a:r>
            <a:endParaRPr lang="en-US" sz="1200" dirty="0" smtClean="0">
              <a:solidFill>
                <a:srgbClr val="800000"/>
              </a:solidFill>
              <a:effectLst>
                <a:outerShdw blurRad="50800" dist="38100" dir="2700000" algn="tl" rotWithShape="0">
                  <a:srgbClr val="000000">
                    <a:alpha val="43000"/>
                  </a:srgbClr>
                </a:outerShdw>
              </a:effectLst>
            </a:endParaRPr>
          </a:p>
          <a:p>
            <a:pPr marL="514350" indent="-171450">
              <a:buFont typeface="Arial"/>
              <a:buChar char="•"/>
            </a:pPr>
            <a:r>
              <a:rPr lang="en-US" sz="1200" dirty="0" smtClean="0"/>
              <a:t>Solves problems using a </a:t>
            </a:r>
            <a:r>
              <a:rPr lang="en-US" sz="1200" b="1" dirty="0" smtClean="0">
                <a:solidFill>
                  <a:srgbClr val="800000"/>
                </a:solidFill>
                <a:effectLst>
                  <a:outerShdw blurRad="50800" dist="38100" dir="2700000" algn="tl" rotWithShape="0">
                    <a:srgbClr val="000000">
                      <a:alpha val="43000"/>
                    </a:srgbClr>
                  </a:outerShdw>
                </a:effectLst>
              </a:rPr>
              <a:t>multidisciplinary approach</a:t>
            </a:r>
            <a:r>
              <a:rPr lang="en-US" sz="1200" b="1" dirty="0" smtClean="0"/>
              <a:t> </a:t>
            </a:r>
            <a:r>
              <a:rPr lang="en-US" sz="1200" dirty="0" smtClean="0"/>
              <a:t>of statisticians, social scientists, and information architectures. </a:t>
            </a:r>
          </a:p>
          <a:p>
            <a:pPr marL="514350" indent="-171450">
              <a:buFont typeface="Arial"/>
              <a:buChar char="•"/>
            </a:pPr>
            <a:r>
              <a:rPr lang="en-US" sz="1200" dirty="0" smtClean="0"/>
              <a:t>Puts research to work in the real world, </a:t>
            </a:r>
            <a:r>
              <a:rPr lang="en-US" sz="1200" b="1" dirty="0" smtClean="0">
                <a:solidFill>
                  <a:srgbClr val="800000"/>
                </a:solidFill>
                <a:effectLst>
                  <a:outerShdw blurRad="50800" dist="38100" dir="2700000" algn="tl" rotWithShape="0">
                    <a:srgbClr val="000000">
                      <a:alpha val="43000"/>
                    </a:srgbClr>
                  </a:outerShdw>
                </a:effectLst>
              </a:rPr>
              <a:t>breaking down barriers between science and policy</a:t>
            </a:r>
            <a:endParaRPr lang="en-US" sz="1200" b="1" dirty="0" smtClean="0"/>
          </a:p>
          <a:p>
            <a:pPr marL="514350" indent="-171450">
              <a:buFont typeface="Arial"/>
              <a:buChar char="•"/>
            </a:pPr>
            <a:r>
              <a:rPr lang="en-US" sz="1200" dirty="0" smtClean="0"/>
              <a:t>Unites disciplines with those from the </a:t>
            </a:r>
            <a:r>
              <a:rPr lang="en-US" sz="1200" b="1" dirty="0" smtClean="0">
                <a:solidFill>
                  <a:srgbClr val="800000"/>
                </a:solidFill>
                <a:effectLst>
                  <a:outerShdw blurRad="50800" dist="38100" dir="2700000" algn="tl" rotWithShape="0">
                    <a:srgbClr val="000000">
                      <a:alpha val="43000"/>
                    </a:srgbClr>
                  </a:outerShdw>
                </a:effectLst>
              </a:rPr>
              <a:t>Virginia Cooperative Extension</a:t>
            </a:r>
            <a:r>
              <a:rPr lang="en-US" sz="1200" dirty="0" smtClean="0">
                <a:solidFill>
                  <a:srgbClr val="800000"/>
                </a:solidFill>
                <a:effectLst>
                  <a:outerShdw blurRad="50800" dist="38100" dir="2700000" algn="tl" rotWithShape="0">
                    <a:srgbClr val="000000">
                      <a:alpha val="43000"/>
                    </a:srgbClr>
                  </a:outerShdw>
                </a:effectLst>
              </a:rPr>
              <a:t> </a:t>
            </a:r>
            <a:r>
              <a:rPr lang="en-US" sz="1200" dirty="0" smtClean="0"/>
              <a:t>to model community issues quantitatively at scale</a:t>
            </a:r>
          </a:p>
          <a:p>
            <a:pPr marL="342900"/>
            <a:endParaRPr lang="en-US" sz="1200" dirty="0" smtClean="0"/>
          </a:p>
          <a:p>
            <a:pPr marL="0" indent="0">
              <a:buFont typeface="Arial"/>
              <a:buNone/>
            </a:pPr>
            <a:r>
              <a:rPr lang="en-US" sz="1200" dirty="0" smtClean="0"/>
              <a:t>      VCE:</a:t>
            </a:r>
          </a:p>
          <a:p>
            <a:pPr marL="285750" indent="-285750">
              <a:buFont typeface="Arial"/>
              <a:buChar char="•"/>
            </a:pPr>
            <a:r>
              <a:rPr lang="en-US" sz="1200" dirty="0" smtClean="0">
                <a:latin typeface="Gill Sans Light"/>
                <a:cs typeface="Gill Sans Light"/>
              </a:rPr>
              <a:t>CES uses research from state </a:t>
            </a:r>
            <a:r>
              <a:rPr lang="en-US" sz="1200" dirty="0" smtClean="0">
                <a:solidFill>
                  <a:srgbClr val="800000"/>
                </a:solidFill>
                <a:effectLst>
                  <a:outerShdw blurRad="50800" dist="38100" dir="2700000" algn="tl" rotWithShape="0">
                    <a:srgbClr val="000000">
                      <a:alpha val="43000"/>
                    </a:srgbClr>
                  </a:outerShdw>
                </a:effectLst>
                <a:latin typeface="Gill Sans Light"/>
                <a:cs typeface="Gill Sans Light"/>
              </a:rPr>
              <a:t>Land Grant Universities </a:t>
            </a:r>
            <a:r>
              <a:rPr lang="en-US" sz="1200" dirty="0" smtClean="0">
                <a:latin typeface="Gill Sans Light"/>
                <a:cs typeface="Gill Sans Light"/>
              </a:rPr>
              <a:t>to provide communities with the knowledge and skills necessary to solve community problems.  </a:t>
            </a:r>
          </a:p>
          <a:p>
            <a:pPr marL="285750" indent="-285750">
              <a:buFont typeface="Arial"/>
              <a:buChar char="•"/>
            </a:pPr>
            <a:r>
              <a:rPr lang="en-US" sz="1200" dirty="0" smtClean="0">
                <a:latin typeface="Gill Sans Light"/>
                <a:cs typeface="Gill Sans Light"/>
              </a:rPr>
              <a:t>The foundation for Research and Extension programs is built on </a:t>
            </a:r>
            <a:r>
              <a:rPr lang="en-US" sz="1200" dirty="0" smtClean="0">
                <a:solidFill>
                  <a:srgbClr val="800000"/>
                </a:solidFill>
                <a:effectLst>
                  <a:outerShdw blurRad="50800" dist="38100" dir="2700000" algn="tl" rotWithShape="0">
                    <a:srgbClr val="000000">
                      <a:alpha val="43000"/>
                    </a:srgbClr>
                  </a:outerShdw>
                </a:effectLst>
                <a:latin typeface="Gill Sans Light"/>
                <a:cs typeface="Gill Sans Light"/>
              </a:rPr>
              <a:t>identifying and prioritizing strategic issues through data analyses</a:t>
            </a:r>
            <a:r>
              <a:rPr lang="en-US" sz="1200" dirty="0" smtClean="0">
                <a:latin typeface="Gill Sans Light"/>
                <a:cs typeface="Gill Sans Light"/>
              </a:rPr>
              <a:t>. </a:t>
            </a:r>
          </a:p>
          <a:p>
            <a:pPr marL="285750" indent="-285750">
              <a:buFont typeface="Arial"/>
              <a:buChar char="•"/>
            </a:pPr>
            <a:r>
              <a:rPr lang="en-US" sz="1200" dirty="0" smtClean="0">
                <a:latin typeface="Gill Sans Light"/>
                <a:cs typeface="Gill Sans Light"/>
              </a:rPr>
              <a:t>VCE programs accomplish their mission by </a:t>
            </a:r>
            <a:r>
              <a:rPr lang="en-US" sz="1200" dirty="0" smtClean="0">
                <a:solidFill>
                  <a:srgbClr val="800000"/>
                </a:solidFill>
                <a:effectLst>
                  <a:outerShdw blurRad="50800" dist="38100" dir="2700000" algn="tl" rotWithShape="0">
                    <a:srgbClr val="000000">
                      <a:alpha val="43000"/>
                    </a:srgbClr>
                  </a:outerShdw>
                </a:effectLst>
                <a:latin typeface="Gill Sans Light"/>
                <a:cs typeface="Gill Sans Light"/>
              </a:rPr>
              <a:t>examining trends and emerging issues in collaboration with the community</a:t>
            </a:r>
            <a:r>
              <a:rPr lang="en-US" sz="1200" dirty="0" smtClean="0">
                <a:latin typeface="Gill Sans Light"/>
                <a:cs typeface="Gill Sans Light"/>
              </a:rPr>
              <a:t>.</a:t>
            </a:r>
          </a:p>
          <a:p>
            <a:pPr marL="342900"/>
            <a:endParaRPr lang="en-US" sz="1200" dirty="0" smtClean="0"/>
          </a:p>
          <a:p>
            <a:endParaRPr lang="en-US" dirty="0"/>
          </a:p>
        </p:txBody>
      </p:sp>
      <p:sp>
        <p:nvSpPr>
          <p:cNvPr id="4" name="Slide Number Placeholder 3"/>
          <p:cNvSpPr>
            <a:spLocks noGrp="1"/>
          </p:cNvSpPr>
          <p:nvPr>
            <p:ph type="sldNum" sz="quarter" idx="10"/>
          </p:nvPr>
        </p:nvSpPr>
        <p:spPr/>
        <p:txBody>
          <a:bodyPr/>
          <a:lstStyle/>
          <a:p>
            <a:fld id="{242E9DFA-E443-A146-AAB3-1F418BB1A2E6}" type="slidenum">
              <a:rPr lang="en-US" smtClean="0"/>
              <a:t>2</a:t>
            </a:fld>
            <a:endParaRPr lang="en-US"/>
          </a:p>
        </p:txBody>
      </p:sp>
    </p:spTree>
    <p:extLst>
      <p:ext uri="{BB962C8B-B14F-4D97-AF65-F5344CB8AC3E}">
        <p14:creationId xmlns:p14="http://schemas.microsoft.com/office/powerpoint/2010/main" val="9603633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Shape 5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53" name="Shape 5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778382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Shape 5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 name="Shape 5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
        <p:nvSpPr>
          <p:cNvPr id="60" name="Shape 60"/>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a:spcBef>
                <a:spcPts val="0"/>
              </a:spcBef>
              <a:buClr>
                <a:schemeClr val="dk1"/>
              </a:buClr>
              <a:buSzPct val="25000"/>
              <a:buFont typeface="Arial Narrow"/>
              <a:buNone/>
            </a:pPr>
            <a:fld id="{00000000-1234-1234-1234-123412341234}" type="slidenum">
              <a:rPr lang="en-US"/>
              <a:t>38</a:t>
            </a:fld>
            <a:endParaRPr lang="en-US"/>
          </a:p>
        </p:txBody>
      </p:sp>
    </p:spTree>
    <p:extLst>
      <p:ext uri="{BB962C8B-B14F-4D97-AF65-F5344CB8AC3E}">
        <p14:creationId xmlns:p14="http://schemas.microsoft.com/office/powerpoint/2010/main" val="57998597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Shape 6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70" name="Shape 7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6492571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Shape 8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1" name="Shape 8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
        <p:nvSpPr>
          <p:cNvPr id="82" name="Shape 82"/>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a:spcBef>
                <a:spcPts val="0"/>
              </a:spcBef>
              <a:buClr>
                <a:schemeClr val="dk1"/>
              </a:buClr>
              <a:buSzPct val="25000"/>
              <a:buFont typeface="Arial Narrow"/>
              <a:buNone/>
            </a:pPr>
            <a:fld id="{00000000-1234-1234-1234-123412341234}" type="slidenum">
              <a:rPr lang="en-US"/>
              <a:t>41</a:t>
            </a:fld>
            <a:endParaRPr lang="en-US"/>
          </a:p>
        </p:txBody>
      </p:sp>
    </p:spTree>
    <p:extLst>
      <p:ext uri="{BB962C8B-B14F-4D97-AF65-F5344CB8AC3E}">
        <p14:creationId xmlns:p14="http://schemas.microsoft.com/office/powerpoint/2010/main" val="50864257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Shape 8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0" name="Shape 9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
        <p:nvSpPr>
          <p:cNvPr id="91" name="Shape 91"/>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a:spcBef>
                <a:spcPts val="0"/>
              </a:spcBef>
              <a:buClr>
                <a:schemeClr val="dk1"/>
              </a:buClr>
              <a:buSzPct val="25000"/>
              <a:buFont typeface="Arial Narrow"/>
              <a:buNone/>
            </a:pPr>
            <a:fld id="{00000000-1234-1234-1234-123412341234}" type="slidenum">
              <a:rPr lang="en-US"/>
              <a:t>42</a:t>
            </a:fld>
            <a:endParaRPr lang="en-US"/>
          </a:p>
        </p:txBody>
      </p:sp>
    </p:spTree>
    <p:extLst>
      <p:ext uri="{BB962C8B-B14F-4D97-AF65-F5344CB8AC3E}">
        <p14:creationId xmlns:p14="http://schemas.microsoft.com/office/powerpoint/2010/main" val="159943163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Shape 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9" name="Shape 9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US"/>
              <a:t>Remember to provide a transition and to make sure they understand that the literature provides guidelines on effective notification messaging that they are probably already familiar with</a:t>
            </a:r>
          </a:p>
          <a:p>
            <a:pPr lvl="0">
              <a:spcBef>
                <a:spcPts val="0"/>
              </a:spcBef>
              <a:buNone/>
            </a:pPr>
            <a:r>
              <a:rPr lang="en-US"/>
              <a:t>South Asian tsunami, many people perished because the alert messages were not taken to be that urgent.</a:t>
            </a:r>
          </a:p>
        </p:txBody>
      </p:sp>
      <p:sp>
        <p:nvSpPr>
          <p:cNvPr id="100" name="Shape 100"/>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a:spcBef>
                <a:spcPts val="0"/>
              </a:spcBef>
              <a:buClr>
                <a:schemeClr val="dk1"/>
              </a:buClr>
              <a:buSzPct val="25000"/>
              <a:buFont typeface="Arial Narrow"/>
              <a:buNone/>
            </a:pPr>
            <a:fld id="{00000000-1234-1234-1234-123412341234}" type="slidenum">
              <a:rPr lang="en-US"/>
              <a:t>43</a:t>
            </a:fld>
            <a:endParaRPr lang="en-US"/>
          </a:p>
        </p:txBody>
      </p:sp>
    </p:spTree>
    <p:extLst>
      <p:ext uri="{BB962C8B-B14F-4D97-AF65-F5344CB8AC3E}">
        <p14:creationId xmlns:p14="http://schemas.microsoft.com/office/powerpoint/2010/main" val="62498736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Shape 10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6" name="Shape 10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US"/>
              <a:t>A basic emergency notification message</a:t>
            </a:r>
          </a:p>
          <a:p>
            <a:pPr lvl="0">
              <a:spcBef>
                <a:spcPts val="0"/>
              </a:spcBef>
              <a:buNone/>
            </a:pPr>
            <a:r>
              <a:rPr lang="en-US"/>
              <a:t>The message can be formatted for different types of communication outlets such as email, SMS, or script to be read for an audio message. Therefore, there is no standardized format regarding spacing, line breaks, or other things like that, and there has not been any empirical research showing that font choice affects attention, perception, or behavioral response in a positive way.</a:t>
            </a:r>
          </a:p>
        </p:txBody>
      </p:sp>
      <p:sp>
        <p:nvSpPr>
          <p:cNvPr id="107" name="Shape 107"/>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a:spcBef>
                <a:spcPts val="0"/>
              </a:spcBef>
              <a:buClr>
                <a:schemeClr val="dk1"/>
              </a:buClr>
              <a:buSzPct val="25000"/>
              <a:buFont typeface="Arial Narrow"/>
              <a:buNone/>
            </a:pPr>
            <a:fld id="{00000000-1234-1234-1234-123412341234}" type="slidenum">
              <a:rPr lang="en-US"/>
              <a:t>44</a:t>
            </a:fld>
            <a:endParaRPr lang="en-US"/>
          </a:p>
        </p:txBody>
      </p:sp>
    </p:spTree>
    <p:extLst>
      <p:ext uri="{BB962C8B-B14F-4D97-AF65-F5344CB8AC3E}">
        <p14:creationId xmlns:p14="http://schemas.microsoft.com/office/powerpoint/2010/main" val="102647125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Shape 11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5" name="Shape 11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a:t>The content of the messages should be written at a 6th-grade (or lower) reading level since most individuals are stressed in emergency situations and cannot think as critically. Author recommends using the Flesch Reading Ease scale to measure comprehension difficulty of text on a 100 pt scale.  It is known as the 60 &amp; 6 principle (60 reading ease score &amp; 6th grade comprehension level). Note though that these principles are just guidelines.</a:t>
            </a:r>
          </a:p>
        </p:txBody>
      </p:sp>
      <p:sp>
        <p:nvSpPr>
          <p:cNvPr id="116" name="Shape 116"/>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rtl="0">
              <a:spcBef>
                <a:spcPts val="0"/>
              </a:spcBef>
              <a:buClr>
                <a:schemeClr val="dk1"/>
              </a:buClr>
              <a:buSzPct val="25000"/>
              <a:buFont typeface="Arial Narrow"/>
              <a:buNone/>
            </a:pPr>
            <a:fld id="{00000000-1234-1234-1234-123412341234}" type="slidenum">
              <a:rPr lang="en-US"/>
              <a:t>46</a:t>
            </a:fld>
            <a:endParaRPr lang="en-US"/>
          </a:p>
        </p:txBody>
      </p:sp>
    </p:spTree>
    <p:extLst>
      <p:ext uri="{BB962C8B-B14F-4D97-AF65-F5344CB8AC3E}">
        <p14:creationId xmlns:p14="http://schemas.microsoft.com/office/powerpoint/2010/main" val="72111174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Shape 14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43" name="Shape 14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5660238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
        <p:cNvGrpSpPr/>
        <p:nvPr/>
      </p:nvGrpSpPr>
      <p:grpSpPr>
        <a:xfrm>
          <a:off x="0" y="0"/>
          <a:ext cx="0" cy="0"/>
          <a:chOff x="0" y="0"/>
          <a:chExt cx="0" cy="0"/>
        </a:xfrm>
      </p:grpSpPr>
      <p:sp>
        <p:nvSpPr>
          <p:cNvPr id="46" name="Shape 4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47" name="Shape 4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42439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228600" lvl="0" indent="-228600">
              <a:buFont typeface="+mj-lt"/>
              <a:buAutoNum type="arabicPeriod"/>
            </a:pPr>
            <a:endParaRPr lang="en-US" sz="1200" kern="1200" dirty="0" smtClean="0">
              <a:solidFill>
                <a:schemeClr val="tx1"/>
              </a:solidFill>
              <a:effectLst/>
              <a:latin typeface="+mn-lt"/>
              <a:ea typeface="+mn-ea"/>
              <a:cs typeface="+mn-cs"/>
            </a:endParaRPr>
          </a:p>
          <a:p>
            <a:pPr marL="228600" lvl="0" indent="-228600">
              <a:buFont typeface="+mj-lt"/>
              <a:buAutoNum type="arabicPeriod"/>
            </a:pPr>
            <a:r>
              <a:rPr lang="en-US" sz="1200" kern="1200" dirty="0" smtClean="0">
                <a:solidFill>
                  <a:schemeClr val="tx1"/>
                </a:solidFill>
                <a:effectLst/>
                <a:latin typeface="+mn-lt"/>
                <a:ea typeface="+mn-ea"/>
                <a:cs typeface="+mn-cs"/>
              </a:rPr>
              <a:t>Our lab an </a:t>
            </a:r>
            <a:r>
              <a:rPr lang="en-US" sz="1200" b="1" kern="1200" dirty="0" smtClean="0">
                <a:solidFill>
                  <a:schemeClr val="tx1"/>
                </a:solidFill>
                <a:effectLst/>
                <a:latin typeface="+mn-lt"/>
                <a:ea typeface="+mn-ea"/>
                <a:cs typeface="+mn-cs"/>
              </a:rPr>
              <a:t>intentional collection of statisticians and social scientists</a:t>
            </a:r>
            <a:r>
              <a:rPr lang="en-US" sz="1200" kern="1200" dirty="0" smtClean="0">
                <a:solidFill>
                  <a:schemeClr val="tx1"/>
                </a:solidFill>
                <a:effectLst/>
                <a:latin typeface="+mn-lt"/>
                <a:ea typeface="+mn-ea"/>
                <a:cs typeface="+mn-cs"/>
              </a:rPr>
              <a:t> who </a:t>
            </a:r>
            <a:r>
              <a:rPr lang="en-US" sz="1200" b="1" kern="1200" dirty="0" smtClean="0">
                <a:solidFill>
                  <a:schemeClr val="tx1"/>
                </a:solidFill>
                <a:effectLst/>
                <a:latin typeface="+mn-lt"/>
                <a:ea typeface="+mn-ea"/>
                <a:cs typeface="+mn-cs"/>
              </a:rPr>
              <a:t>have a  common vision </a:t>
            </a:r>
            <a:r>
              <a:rPr lang="en-US" sz="1200" kern="1200" dirty="0" smtClean="0">
                <a:solidFill>
                  <a:schemeClr val="tx1"/>
                </a:solidFill>
                <a:effectLst/>
                <a:latin typeface="+mn-lt"/>
                <a:ea typeface="+mn-ea"/>
                <a:cs typeface="+mn-cs"/>
              </a:rPr>
              <a:t>to study the social condition quantitatively at scale.  </a:t>
            </a:r>
          </a:p>
          <a:p>
            <a:pPr marL="228600" lvl="0" indent="-228600">
              <a:buFont typeface="+mj-lt"/>
              <a:buAutoNum type="arabicPeriod"/>
            </a:pPr>
            <a:r>
              <a:rPr lang="en-US" sz="1200" kern="1200" dirty="0" smtClean="0">
                <a:solidFill>
                  <a:schemeClr val="tx1"/>
                </a:solidFill>
                <a:effectLst/>
                <a:latin typeface="+mn-lt"/>
                <a:ea typeface="+mn-ea"/>
                <a:cs typeface="+mn-cs"/>
              </a:rPr>
              <a:t>Our </a:t>
            </a:r>
            <a:r>
              <a:rPr lang="en-US" sz="1200" b="1" kern="1200" dirty="0" smtClean="0">
                <a:solidFill>
                  <a:schemeClr val="tx1"/>
                </a:solidFill>
                <a:effectLst/>
                <a:latin typeface="+mn-lt"/>
                <a:ea typeface="+mn-ea"/>
                <a:cs typeface="+mn-cs"/>
              </a:rPr>
              <a:t>overarching research thrust</a:t>
            </a:r>
            <a:r>
              <a:rPr lang="en-US" sz="1200" kern="1200" dirty="0" smtClean="0">
                <a:solidFill>
                  <a:schemeClr val="tx1"/>
                </a:solidFill>
                <a:effectLst/>
                <a:latin typeface="+mn-lt"/>
                <a:ea typeface="+mn-ea"/>
                <a:cs typeface="+mn-cs"/>
              </a:rPr>
              <a:t> is creating and developing the </a:t>
            </a:r>
            <a:r>
              <a:rPr lang="en-US" sz="1200" i="1" kern="1200" dirty="0" smtClean="0">
                <a:solidFill>
                  <a:schemeClr val="tx1"/>
                </a:solidFill>
                <a:effectLst/>
                <a:latin typeface="+mn-lt"/>
                <a:ea typeface="+mn-ea"/>
                <a:cs typeface="+mn-cs"/>
              </a:rPr>
              <a:t>science of all data and Community Learning Data Driven Discovery Analytics. </a:t>
            </a:r>
            <a:endParaRPr lang="en-US" sz="1200" kern="1200" dirty="0" smtClean="0">
              <a:solidFill>
                <a:schemeClr val="tx1"/>
              </a:solidFill>
              <a:effectLst/>
              <a:latin typeface="+mn-lt"/>
              <a:ea typeface="+mn-ea"/>
              <a:cs typeface="+mn-cs"/>
            </a:endParaRPr>
          </a:p>
          <a:p>
            <a:pPr marL="228600" lvl="0" indent="-228600">
              <a:buFont typeface="+mj-lt"/>
              <a:buAutoNum type="arabicPeriod"/>
            </a:pPr>
            <a:r>
              <a:rPr lang="en-US" sz="1200" kern="1200" dirty="0" smtClean="0">
                <a:solidFill>
                  <a:schemeClr val="tx1"/>
                </a:solidFill>
                <a:effectLst/>
                <a:latin typeface="+mn-lt"/>
                <a:ea typeface="+mn-ea"/>
                <a:cs typeface="+mn-cs"/>
              </a:rPr>
              <a:t>We did not set out to do what we are doing today. We thought we would focus on topics related to </a:t>
            </a:r>
            <a:r>
              <a:rPr lang="en-US" sz="1200" b="1" kern="1200" dirty="0" smtClean="0">
                <a:solidFill>
                  <a:schemeClr val="tx1"/>
                </a:solidFill>
                <a:effectLst/>
                <a:latin typeface="+mn-lt"/>
                <a:ea typeface="+mn-ea"/>
                <a:cs typeface="+mn-cs"/>
              </a:rPr>
              <a:t>megacities</a:t>
            </a:r>
            <a:r>
              <a:rPr lang="en-US" sz="1200" kern="1200" dirty="0" smtClean="0">
                <a:solidFill>
                  <a:schemeClr val="tx1"/>
                </a:solidFill>
                <a:effectLst/>
                <a:latin typeface="+mn-lt"/>
                <a:ea typeface="+mn-ea"/>
                <a:cs typeface="+mn-cs"/>
              </a:rPr>
              <a:t> but, as we began to work with our local community, our focus shifted. </a:t>
            </a:r>
          </a:p>
          <a:p>
            <a:pPr marL="228600" lvl="0" indent="-228600">
              <a:buFont typeface="+mj-lt"/>
              <a:buAutoNum type="arabicPeriod"/>
            </a:pPr>
            <a:r>
              <a:rPr lang="en-US" sz="1200" kern="1200" dirty="0" smtClean="0">
                <a:solidFill>
                  <a:schemeClr val="tx1"/>
                </a:solidFill>
                <a:effectLst/>
                <a:latin typeface="+mn-lt"/>
                <a:ea typeface="+mn-ea"/>
                <a:cs typeface="+mn-cs"/>
              </a:rPr>
              <a:t>Our goal is to bring Data Science to our 3000 communities primarily small and medium sized and rural local governments. </a:t>
            </a:r>
          </a:p>
          <a:p>
            <a:pPr marL="228600" lvl="0" indent="-228600">
              <a:buFont typeface="+mj-lt"/>
              <a:buAutoNum type="arabicPeriod"/>
            </a:pPr>
            <a:r>
              <a:rPr lang="en-US" sz="1200" b="1" kern="1200" dirty="0" smtClean="0">
                <a:solidFill>
                  <a:schemeClr val="tx1"/>
                </a:solidFill>
                <a:effectLst/>
                <a:latin typeface="+mn-lt"/>
                <a:ea typeface="+mn-ea"/>
                <a:cs typeface="+mn-cs"/>
              </a:rPr>
              <a:t>An important aspect of our research is how information reaches people and affects their outlook and actions.</a:t>
            </a:r>
          </a:p>
          <a:p>
            <a:r>
              <a:rPr lang="en-US" sz="1200" kern="1200" dirty="0" smtClean="0">
                <a:solidFill>
                  <a:schemeClr val="tx1"/>
                </a:solidFill>
                <a:effectLst/>
                <a:latin typeface="+mn-lt"/>
                <a:ea typeface="+mn-ea"/>
                <a:cs typeface="+mn-cs"/>
              </a:rPr>
              <a:t> </a:t>
            </a:r>
          </a:p>
          <a:p>
            <a:endParaRPr lang="en-US" dirty="0"/>
          </a:p>
        </p:txBody>
      </p:sp>
      <p:sp>
        <p:nvSpPr>
          <p:cNvPr id="4" name="Slide Number Placeholder 3"/>
          <p:cNvSpPr>
            <a:spLocks noGrp="1"/>
          </p:cNvSpPr>
          <p:nvPr>
            <p:ph type="sldNum" sz="quarter" idx="10"/>
          </p:nvPr>
        </p:nvSpPr>
        <p:spPr/>
        <p:txBody>
          <a:bodyPr/>
          <a:lstStyle/>
          <a:p>
            <a:fld id="{58469EB7-5215-0C4F-9416-CE153085A5F6}" type="slidenum">
              <a:rPr lang="en-US" smtClean="0"/>
              <a:t>3</a:t>
            </a:fld>
            <a:endParaRPr lang="en-US" dirty="0"/>
          </a:p>
        </p:txBody>
      </p:sp>
    </p:spTree>
    <p:extLst>
      <p:ext uri="{BB962C8B-B14F-4D97-AF65-F5344CB8AC3E}">
        <p14:creationId xmlns:p14="http://schemas.microsoft.com/office/powerpoint/2010/main" val="56886900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Shape 5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53" name="Shape 5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347121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Shape 5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 name="Shape 5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
        <p:nvSpPr>
          <p:cNvPr id="60" name="Shape 60"/>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a:spcBef>
                <a:spcPts val="0"/>
              </a:spcBef>
              <a:buClr>
                <a:schemeClr val="dk1"/>
              </a:buClr>
              <a:buSzPct val="25000"/>
              <a:buFont typeface="Arial Narrow"/>
              <a:buNone/>
            </a:pPr>
            <a:fld id="{00000000-1234-1234-1234-123412341234}" type="slidenum">
              <a:rPr lang="en-US"/>
              <a:t>51</a:t>
            </a:fld>
            <a:endParaRPr lang="en-US"/>
          </a:p>
        </p:txBody>
      </p:sp>
    </p:spTree>
    <p:extLst>
      <p:ext uri="{BB962C8B-B14F-4D97-AF65-F5344CB8AC3E}">
        <p14:creationId xmlns:p14="http://schemas.microsoft.com/office/powerpoint/2010/main" val="48635088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Shape 5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 name="Shape 5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
        <p:nvSpPr>
          <p:cNvPr id="60" name="Shape 60"/>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a:spcBef>
                <a:spcPts val="0"/>
              </a:spcBef>
              <a:buClr>
                <a:schemeClr val="dk1"/>
              </a:buClr>
              <a:buSzPct val="25000"/>
              <a:buFont typeface="Arial Narrow"/>
              <a:buNone/>
            </a:pPr>
            <a:fld id="{00000000-1234-1234-1234-123412341234}" type="slidenum">
              <a:rPr lang="en-US"/>
              <a:t>52</a:t>
            </a:fld>
            <a:endParaRPr lang="en-US"/>
          </a:p>
        </p:txBody>
      </p:sp>
    </p:spTree>
    <p:extLst>
      <p:ext uri="{BB962C8B-B14F-4D97-AF65-F5344CB8AC3E}">
        <p14:creationId xmlns:p14="http://schemas.microsoft.com/office/powerpoint/2010/main" val="116572632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Shape 5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 name="Shape 5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
        <p:nvSpPr>
          <p:cNvPr id="60" name="Shape 60"/>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a:spcBef>
                <a:spcPts val="0"/>
              </a:spcBef>
              <a:buClr>
                <a:schemeClr val="dk1"/>
              </a:buClr>
              <a:buSzPct val="25000"/>
              <a:buFont typeface="Arial Narrow"/>
              <a:buNone/>
            </a:pPr>
            <a:fld id="{00000000-1234-1234-1234-123412341234}" type="slidenum">
              <a:rPr lang="en-US"/>
              <a:t>53</a:t>
            </a:fld>
            <a:endParaRPr lang="en-US"/>
          </a:p>
        </p:txBody>
      </p:sp>
    </p:spTree>
    <p:extLst>
      <p:ext uri="{BB962C8B-B14F-4D97-AF65-F5344CB8AC3E}">
        <p14:creationId xmlns:p14="http://schemas.microsoft.com/office/powerpoint/2010/main" val="23125431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Shape 6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70" name="Shape 7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8367297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Shape 6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70" name="Shape 7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501476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indent="-457200">
              <a:buFont typeface="Arial"/>
              <a:buChar char="•"/>
            </a:pPr>
            <a:r>
              <a:rPr lang="en-US" sz="1200" b="1" dirty="0" smtClean="0">
                <a:solidFill>
                  <a:srgbClr val="6F0429"/>
                </a:solidFill>
                <a:effectLst>
                  <a:outerShdw blurRad="50800" dist="38100" dir="2700000" algn="tl" rotWithShape="0">
                    <a:srgbClr val="000000">
                      <a:alpha val="43000"/>
                    </a:srgbClr>
                  </a:outerShdw>
                </a:effectLst>
                <a:latin typeface="Gill Sans Light"/>
                <a:cs typeface="Gill Sans Light"/>
              </a:rPr>
              <a:t>Goal?</a:t>
            </a:r>
            <a:r>
              <a:rPr lang="en-US" sz="1200" b="1" dirty="0" smtClean="0">
                <a:latin typeface="Gill Sans Light"/>
                <a:cs typeface="Gill Sans Light"/>
              </a:rPr>
              <a:t> </a:t>
            </a:r>
            <a:r>
              <a:rPr lang="en-US" sz="1200" dirty="0" smtClean="0">
                <a:latin typeface="Gill Sans Light"/>
                <a:cs typeface="Gill Sans Light"/>
              </a:rPr>
              <a:t>Counties and cities want to understand their residents better, improve quality of life, stimulate economic growth and determine what services to provide − they control community resources</a:t>
            </a:r>
          </a:p>
          <a:p>
            <a:pPr marL="457200" indent="-457200">
              <a:buFont typeface="Arial"/>
              <a:buChar char="•"/>
            </a:pPr>
            <a:r>
              <a:rPr lang="en-US" sz="1200" b="1" dirty="0" smtClean="0">
                <a:solidFill>
                  <a:srgbClr val="6F0429"/>
                </a:solidFill>
                <a:effectLst>
                  <a:outerShdw blurRad="50800" dist="38100" dir="2700000" algn="tl" rotWithShape="0">
                    <a:srgbClr val="000000">
                      <a:alpha val="43000"/>
                    </a:srgbClr>
                  </a:outerShdw>
                </a:effectLst>
                <a:latin typeface="Gill Sans Light"/>
                <a:cs typeface="Gill Sans Light"/>
              </a:rPr>
              <a:t>Problem?</a:t>
            </a:r>
            <a:r>
              <a:rPr lang="en-US" sz="1200" dirty="0" smtClean="0">
                <a:latin typeface="Gill Sans Light"/>
                <a:cs typeface="Gill Sans Light"/>
              </a:rPr>
              <a:t> Municipalities have lots of data but their employees are not data scientists</a:t>
            </a:r>
          </a:p>
          <a:p>
            <a:pPr marL="457200" indent="-457200">
              <a:buFont typeface="Arial"/>
              <a:buChar char="•"/>
            </a:pPr>
            <a:r>
              <a:rPr lang="en-US" sz="1200" b="1" dirty="0" smtClean="0">
                <a:solidFill>
                  <a:srgbClr val="6F0429"/>
                </a:solidFill>
                <a:effectLst>
                  <a:outerShdw blurRad="50800" dist="38100" dir="2700000" algn="tl" rotWithShape="0">
                    <a:srgbClr val="000000">
                      <a:alpha val="43000"/>
                    </a:srgbClr>
                  </a:outerShdw>
                </a:effectLst>
                <a:latin typeface="Gill Sans Light"/>
                <a:cs typeface="Gill Sans Light"/>
              </a:rPr>
              <a:t>Question?</a:t>
            </a:r>
            <a:r>
              <a:rPr lang="en-US" sz="1200" b="1" dirty="0" smtClean="0">
                <a:solidFill>
                  <a:schemeClr val="accent4"/>
                </a:solidFill>
                <a:latin typeface="Gill Sans Light"/>
                <a:cs typeface="Gill Sans Light"/>
              </a:rPr>
              <a:t> </a:t>
            </a:r>
            <a:r>
              <a:rPr lang="en-US" sz="1200" dirty="0" smtClean="0">
                <a:latin typeface="Gill Sans Light"/>
                <a:cs typeface="Gill Sans Light"/>
              </a:rPr>
              <a:t>How to make data science accessible to civil servants, residents AND researchers interested in the common good?</a:t>
            </a:r>
          </a:p>
          <a:p>
            <a:endParaRPr lang="en-US" dirty="0"/>
          </a:p>
        </p:txBody>
      </p:sp>
      <p:sp>
        <p:nvSpPr>
          <p:cNvPr id="4" name="Slide Number Placeholder 3"/>
          <p:cNvSpPr>
            <a:spLocks noGrp="1"/>
          </p:cNvSpPr>
          <p:nvPr>
            <p:ph type="sldNum" sz="quarter" idx="10"/>
          </p:nvPr>
        </p:nvSpPr>
        <p:spPr/>
        <p:txBody>
          <a:bodyPr/>
          <a:lstStyle/>
          <a:p>
            <a:fld id="{242E9DFA-E443-A146-AAB3-1F418BB1A2E6}" type="slidenum">
              <a:rPr lang="en-US" smtClean="0"/>
              <a:t>56</a:t>
            </a:fld>
            <a:endParaRPr lang="en-US"/>
          </a:p>
        </p:txBody>
      </p:sp>
    </p:spTree>
    <p:extLst>
      <p:ext uri="{BB962C8B-B14F-4D97-AF65-F5344CB8AC3E}">
        <p14:creationId xmlns:p14="http://schemas.microsoft.com/office/powerpoint/2010/main" val="135776676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indent="-457200">
              <a:buFont typeface="Arial"/>
              <a:buChar char="•"/>
            </a:pPr>
            <a:r>
              <a:rPr lang="en-US" sz="1200" b="1" dirty="0" smtClean="0">
                <a:solidFill>
                  <a:srgbClr val="6F0429"/>
                </a:solidFill>
                <a:effectLst>
                  <a:outerShdw blurRad="50800" dist="38100" dir="2700000" algn="tl" rotWithShape="0">
                    <a:srgbClr val="000000">
                      <a:alpha val="43000"/>
                    </a:srgbClr>
                  </a:outerShdw>
                </a:effectLst>
                <a:latin typeface="Gill Sans Light"/>
                <a:cs typeface="Gill Sans Light"/>
              </a:rPr>
              <a:t>Goal?</a:t>
            </a:r>
            <a:r>
              <a:rPr lang="en-US" sz="1200" b="1" dirty="0" smtClean="0">
                <a:latin typeface="Gill Sans Light"/>
                <a:cs typeface="Gill Sans Light"/>
              </a:rPr>
              <a:t> </a:t>
            </a:r>
            <a:r>
              <a:rPr lang="en-US" sz="1200" dirty="0" smtClean="0">
                <a:latin typeface="Gill Sans Light"/>
                <a:cs typeface="Gill Sans Light"/>
              </a:rPr>
              <a:t>Counties and cities want to understand their residents better, improve quality of life, stimulate economic growth and determine what services to provide − they control community resources</a:t>
            </a:r>
          </a:p>
          <a:p>
            <a:pPr marL="457200" indent="-457200">
              <a:buFont typeface="Arial"/>
              <a:buChar char="•"/>
            </a:pPr>
            <a:r>
              <a:rPr lang="en-US" sz="1200" b="1" dirty="0" smtClean="0">
                <a:solidFill>
                  <a:srgbClr val="6F0429"/>
                </a:solidFill>
                <a:effectLst>
                  <a:outerShdw blurRad="50800" dist="38100" dir="2700000" algn="tl" rotWithShape="0">
                    <a:srgbClr val="000000">
                      <a:alpha val="43000"/>
                    </a:srgbClr>
                  </a:outerShdw>
                </a:effectLst>
                <a:latin typeface="Gill Sans Light"/>
                <a:cs typeface="Gill Sans Light"/>
              </a:rPr>
              <a:t>Problem?</a:t>
            </a:r>
            <a:r>
              <a:rPr lang="en-US" sz="1200" dirty="0" smtClean="0">
                <a:latin typeface="Gill Sans Light"/>
                <a:cs typeface="Gill Sans Light"/>
              </a:rPr>
              <a:t> Municipalities have lots of data but their employees are not data scientists</a:t>
            </a:r>
          </a:p>
          <a:p>
            <a:pPr marL="457200" indent="-457200">
              <a:buFont typeface="Arial"/>
              <a:buChar char="•"/>
            </a:pPr>
            <a:r>
              <a:rPr lang="en-US" sz="1200" b="1" dirty="0" smtClean="0">
                <a:solidFill>
                  <a:srgbClr val="6F0429"/>
                </a:solidFill>
                <a:effectLst>
                  <a:outerShdw blurRad="50800" dist="38100" dir="2700000" algn="tl" rotWithShape="0">
                    <a:srgbClr val="000000">
                      <a:alpha val="43000"/>
                    </a:srgbClr>
                  </a:outerShdw>
                </a:effectLst>
                <a:latin typeface="Gill Sans Light"/>
                <a:cs typeface="Gill Sans Light"/>
              </a:rPr>
              <a:t>Question?</a:t>
            </a:r>
            <a:r>
              <a:rPr lang="en-US" sz="1200" b="1" dirty="0" smtClean="0">
                <a:solidFill>
                  <a:schemeClr val="accent4"/>
                </a:solidFill>
                <a:latin typeface="Gill Sans Light"/>
                <a:cs typeface="Gill Sans Light"/>
              </a:rPr>
              <a:t> </a:t>
            </a:r>
            <a:r>
              <a:rPr lang="en-US" sz="1200" dirty="0" smtClean="0">
                <a:latin typeface="Gill Sans Light"/>
                <a:cs typeface="Gill Sans Light"/>
              </a:rPr>
              <a:t>How to make data science accessible to civil servants, residents AND researchers interested in the common good?</a:t>
            </a:r>
          </a:p>
          <a:p>
            <a:endParaRPr lang="en-US" dirty="0"/>
          </a:p>
        </p:txBody>
      </p:sp>
      <p:sp>
        <p:nvSpPr>
          <p:cNvPr id="4" name="Slide Number Placeholder 3"/>
          <p:cNvSpPr>
            <a:spLocks noGrp="1"/>
          </p:cNvSpPr>
          <p:nvPr>
            <p:ph type="sldNum" sz="quarter" idx="10"/>
          </p:nvPr>
        </p:nvSpPr>
        <p:spPr/>
        <p:txBody>
          <a:bodyPr/>
          <a:lstStyle/>
          <a:p>
            <a:fld id="{242E9DFA-E443-A146-AAB3-1F418BB1A2E6}" type="slidenum">
              <a:rPr lang="en-US" smtClean="0"/>
              <a:t>58</a:t>
            </a:fld>
            <a:endParaRPr lang="en-US"/>
          </a:p>
        </p:txBody>
      </p:sp>
    </p:spTree>
    <p:extLst>
      <p:ext uri="{BB962C8B-B14F-4D97-AF65-F5344CB8AC3E}">
        <p14:creationId xmlns:p14="http://schemas.microsoft.com/office/powerpoint/2010/main" val="45908001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2E9DFA-E443-A146-AAB3-1F418BB1A2E6}" type="slidenum">
              <a:rPr lang="en-US" smtClean="0"/>
              <a:t>59</a:t>
            </a:fld>
            <a:endParaRPr lang="en-US"/>
          </a:p>
        </p:txBody>
      </p:sp>
    </p:spTree>
    <p:extLst>
      <p:ext uri="{BB962C8B-B14F-4D97-AF65-F5344CB8AC3E}">
        <p14:creationId xmlns:p14="http://schemas.microsoft.com/office/powerpoint/2010/main" val="141765755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07A23E3-60C1-B34D-BE68-3D66CAB967FE}" type="slidenum">
              <a:rPr lang="en-US" smtClean="0"/>
              <a:t>61</a:t>
            </a:fld>
            <a:endParaRPr lang="en-US" dirty="0"/>
          </a:p>
        </p:txBody>
      </p:sp>
    </p:spTree>
    <p:extLst>
      <p:ext uri="{BB962C8B-B14F-4D97-AF65-F5344CB8AC3E}">
        <p14:creationId xmlns:p14="http://schemas.microsoft.com/office/powerpoint/2010/main" val="8646833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48C5047F-F5D2-403E-BB92-31612582F2C4}" type="slidenum">
              <a:rPr lang="en-US" smtClean="0">
                <a:solidFill>
                  <a:prstClr val="black"/>
                </a:solidFill>
              </a:rPr>
              <a:pPr/>
              <a:t>4</a:t>
            </a:fld>
            <a:endParaRPr lang="en-US" dirty="0">
              <a:solidFill>
                <a:prstClr val="black"/>
              </a:solidFill>
            </a:endParaRPr>
          </a:p>
        </p:txBody>
      </p:sp>
    </p:spTree>
    <p:extLst>
      <p:ext uri="{BB962C8B-B14F-4D97-AF65-F5344CB8AC3E}">
        <p14:creationId xmlns:p14="http://schemas.microsoft.com/office/powerpoint/2010/main" val="98268240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a:r>
              <a:rPr lang="en-US" sz="2000" dirty="0" smtClean="0"/>
              <a:t>Investigating the determinants of house value</a:t>
            </a:r>
          </a:p>
          <a:p>
            <a:pPr marL="342900"/>
            <a:r>
              <a:rPr lang="en-US" sz="2000" dirty="0" smtClean="0"/>
              <a:t>Estimating house value based on house characteristics:</a:t>
            </a:r>
          </a:p>
          <a:p>
            <a:pPr marL="690562" lvl="1"/>
            <a:r>
              <a:rPr lang="en-US" sz="1400" dirty="0" smtClean="0"/>
              <a:t>Number of bedrooms, number of units, year built, lot size</a:t>
            </a:r>
          </a:p>
          <a:p>
            <a:pPr marL="342900"/>
            <a:r>
              <a:rPr lang="en-US" sz="2000" dirty="0" smtClean="0"/>
              <a:t>Estimating house value based on  neighborhood characteristics:</a:t>
            </a:r>
          </a:p>
          <a:p>
            <a:pPr marL="690562" lvl="1"/>
            <a:r>
              <a:rPr lang="en-US" sz="1400" dirty="0" smtClean="0"/>
              <a:t>Block Group Characteristics: Median year built, % vacant units, median income, % poverty, % receiving SNAP,  % unemployed, % married, % degree, % in school</a:t>
            </a:r>
          </a:p>
          <a:p>
            <a:pPr marL="690562" lvl="1"/>
            <a:r>
              <a:rPr lang="en-US" sz="1400" dirty="0" smtClean="0"/>
              <a:t>Census Tract  </a:t>
            </a:r>
          </a:p>
          <a:p>
            <a:pPr marL="342900"/>
            <a:r>
              <a:rPr lang="en-US" sz="2000" dirty="0" smtClean="0"/>
              <a:t>Data sources are</a:t>
            </a:r>
            <a:r>
              <a:rPr lang="en-US" sz="2000" b="1" i="1" dirty="0" smtClean="0">
                <a:solidFill>
                  <a:srgbClr val="800000"/>
                </a:solidFill>
                <a:effectLst>
                  <a:outerShdw blurRad="50800" dist="38100" dir="2700000" algn="tl" rotWithShape="0">
                    <a:srgbClr val="000000">
                      <a:alpha val="43000"/>
                    </a:srgbClr>
                  </a:outerShdw>
                </a:effectLst>
              </a:rPr>
              <a:t> linked</a:t>
            </a:r>
          </a:p>
          <a:p>
            <a:pPr marL="690562" lvl="1"/>
            <a:r>
              <a:rPr lang="en-US" sz="1800" dirty="0" smtClean="0"/>
              <a:t>American Community Survey 2009- 2013 and Public Use Micro Data 2013</a:t>
            </a:r>
          </a:p>
          <a:p>
            <a:pPr marL="690562" lvl="1"/>
            <a:r>
              <a:rPr lang="en-US" sz="1800" dirty="0" smtClean="0"/>
              <a:t>Arlington County Real Estate, 2013</a:t>
            </a:r>
          </a:p>
          <a:p>
            <a:pPr marL="690562" lvl="1"/>
            <a:r>
              <a:rPr lang="en-US" sz="1800" dirty="0" smtClean="0"/>
              <a:t>Multiple Listing Services data, 2013</a:t>
            </a:r>
          </a:p>
          <a:p>
            <a:pPr marL="690562" lvl="1"/>
            <a:endParaRPr lang="en-US" sz="1800" dirty="0" smtClean="0"/>
          </a:p>
          <a:p>
            <a:pPr marL="690562" lvl="1"/>
            <a:r>
              <a:rPr lang="en-US" sz="1800" dirty="0" smtClean="0"/>
              <a:t>Use four</a:t>
            </a:r>
            <a:r>
              <a:rPr lang="en-US" sz="1800" baseline="0" dirty="0" smtClean="0"/>
              <a:t> balls: </a:t>
            </a:r>
            <a:r>
              <a:rPr lang="en-US" sz="1800" dirty="0" smtClean="0"/>
              <a:t>Text box:</a:t>
            </a:r>
            <a:r>
              <a:rPr lang="en-US" sz="1800" baseline="0" dirty="0" smtClean="0"/>
              <a:t>  </a:t>
            </a:r>
            <a:r>
              <a:rPr lang="en-US" sz="1800" dirty="0" smtClean="0"/>
              <a:t>Build</a:t>
            </a:r>
            <a:r>
              <a:rPr lang="en-US" sz="1800" baseline="0" dirty="0" smtClean="0"/>
              <a:t> a local sustainable culture and capability of community using your own data flows. </a:t>
            </a:r>
            <a:endParaRPr lang="en-US" sz="1800" dirty="0" smtClean="0"/>
          </a:p>
          <a:p>
            <a:pPr marL="795338" lvl="1" indent="-457200"/>
            <a:endParaRPr lang="en-US" sz="1600" dirty="0" smtClean="0"/>
          </a:p>
          <a:p>
            <a:endParaRPr lang="en-US" dirty="0"/>
          </a:p>
        </p:txBody>
      </p:sp>
      <p:sp>
        <p:nvSpPr>
          <p:cNvPr id="4" name="Slide Number Placeholder 3"/>
          <p:cNvSpPr>
            <a:spLocks noGrp="1"/>
          </p:cNvSpPr>
          <p:nvPr>
            <p:ph type="sldNum" sz="quarter" idx="10"/>
          </p:nvPr>
        </p:nvSpPr>
        <p:spPr/>
        <p:txBody>
          <a:bodyPr/>
          <a:lstStyle/>
          <a:p>
            <a:fld id="{F07A23E3-60C1-B34D-BE68-3D66CAB967FE}" type="slidenum">
              <a:rPr lang="en-US" smtClean="0"/>
              <a:t>62</a:t>
            </a:fld>
            <a:endParaRPr lang="en-US" dirty="0"/>
          </a:p>
        </p:txBody>
      </p:sp>
    </p:spTree>
    <p:extLst>
      <p:ext uri="{BB962C8B-B14F-4D97-AF65-F5344CB8AC3E}">
        <p14:creationId xmlns:p14="http://schemas.microsoft.com/office/powerpoint/2010/main" val="200906346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latin typeface="Gill Sans Light"/>
                <a:cs typeface="Gill Sans Light"/>
              </a:rPr>
              <a:t> </a:t>
            </a:r>
            <a:endParaRPr lang="en-US" dirty="0"/>
          </a:p>
        </p:txBody>
      </p:sp>
      <p:sp>
        <p:nvSpPr>
          <p:cNvPr id="4" name="Slide Number Placeholder 3"/>
          <p:cNvSpPr>
            <a:spLocks noGrp="1"/>
          </p:cNvSpPr>
          <p:nvPr>
            <p:ph type="sldNum" sz="quarter" idx="10"/>
          </p:nvPr>
        </p:nvSpPr>
        <p:spPr/>
        <p:txBody>
          <a:bodyPr/>
          <a:lstStyle/>
          <a:p>
            <a:fld id="{242E9DFA-E443-A146-AAB3-1F418BB1A2E6}" type="slidenum">
              <a:rPr lang="en-US" smtClean="0"/>
              <a:t>64</a:t>
            </a:fld>
            <a:endParaRPr lang="en-US"/>
          </a:p>
        </p:txBody>
      </p:sp>
    </p:spTree>
    <p:extLst>
      <p:ext uri="{BB962C8B-B14F-4D97-AF65-F5344CB8AC3E}">
        <p14:creationId xmlns:p14="http://schemas.microsoft.com/office/powerpoint/2010/main" val="5581211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indent="-457200" algn="just">
              <a:buFont typeface="Arial"/>
              <a:buChar char="•"/>
            </a:pPr>
            <a:r>
              <a:rPr lang="en-US" sz="1200" dirty="0" smtClean="0">
                <a:latin typeface="Trebuchet MS"/>
                <a:ea typeface="Raleway Medium" charset="0"/>
                <a:cs typeface="Trebuchet MS"/>
              </a:rPr>
              <a:t> </a:t>
            </a:r>
            <a:endParaRPr lang="en-US" dirty="0"/>
          </a:p>
        </p:txBody>
      </p:sp>
      <p:sp>
        <p:nvSpPr>
          <p:cNvPr id="4" name="Slide Number Placeholder 3"/>
          <p:cNvSpPr>
            <a:spLocks noGrp="1"/>
          </p:cNvSpPr>
          <p:nvPr>
            <p:ph type="sldNum" sz="quarter" idx="10"/>
          </p:nvPr>
        </p:nvSpPr>
        <p:spPr/>
        <p:txBody>
          <a:bodyPr/>
          <a:lstStyle/>
          <a:p>
            <a:fld id="{242E9DFA-E443-A146-AAB3-1F418BB1A2E6}" type="slidenum">
              <a:rPr lang="en-US" smtClean="0"/>
              <a:t>65</a:t>
            </a:fld>
            <a:endParaRPr lang="en-US"/>
          </a:p>
        </p:txBody>
      </p:sp>
    </p:spTree>
    <p:extLst>
      <p:ext uri="{BB962C8B-B14F-4D97-AF65-F5344CB8AC3E}">
        <p14:creationId xmlns:p14="http://schemas.microsoft.com/office/powerpoint/2010/main" val="107589594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indent="-457200">
              <a:buFont typeface="Arial"/>
              <a:buChar char="•"/>
            </a:pPr>
            <a:r>
              <a:rPr lang="en-US" sz="1200" dirty="0" smtClean="0">
                <a:latin typeface="Trebuchet MS"/>
                <a:cs typeface="Trebuchet MS"/>
              </a:rPr>
              <a:t>Tweets with #veteran tend to be the most positive, and tweets about the election tend to be the most negative. </a:t>
            </a:r>
          </a:p>
          <a:p>
            <a:endParaRPr lang="en-US" dirty="0"/>
          </a:p>
        </p:txBody>
      </p:sp>
      <p:sp>
        <p:nvSpPr>
          <p:cNvPr id="4" name="Slide Number Placeholder 3"/>
          <p:cNvSpPr>
            <a:spLocks noGrp="1"/>
          </p:cNvSpPr>
          <p:nvPr>
            <p:ph type="sldNum" sz="quarter" idx="10"/>
          </p:nvPr>
        </p:nvSpPr>
        <p:spPr/>
        <p:txBody>
          <a:bodyPr/>
          <a:lstStyle/>
          <a:p>
            <a:fld id="{242E9DFA-E443-A146-AAB3-1F418BB1A2E6}" type="slidenum">
              <a:rPr lang="en-US" smtClean="0"/>
              <a:t>67</a:t>
            </a:fld>
            <a:endParaRPr lang="en-US"/>
          </a:p>
        </p:txBody>
      </p:sp>
    </p:spTree>
    <p:extLst>
      <p:ext uri="{BB962C8B-B14F-4D97-AF65-F5344CB8AC3E}">
        <p14:creationId xmlns:p14="http://schemas.microsoft.com/office/powerpoint/2010/main" val="80522258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2E9DFA-E443-A146-AAB3-1F418BB1A2E6}" type="slidenum">
              <a:rPr lang="en-US" smtClean="0"/>
              <a:t>68</a:t>
            </a:fld>
            <a:endParaRPr lang="en-US"/>
          </a:p>
        </p:txBody>
      </p:sp>
    </p:spTree>
    <p:extLst>
      <p:ext uri="{BB962C8B-B14F-4D97-AF65-F5344CB8AC3E}">
        <p14:creationId xmlns:p14="http://schemas.microsoft.com/office/powerpoint/2010/main" val="169152413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2E9DFA-E443-A146-AAB3-1F418BB1A2E6}" type="slidenum">
              <a:rPr lang="en-US" smtClean="0"/>
              <a:t>69</a:t>
            </a:fld>
            <a:endParaRPr lang="en-US"/>
          </a:p>
        </p:txBody>
      </p:sp>
    </p:spTree>
    <p:extLst>
      <p:ext uri="{BB962C8B-B14F-4D97-AF65-F5344CB8AC3E}">
        <p14:creationId xmlns:p14="http://schemas.microsoft.com/office/powerpoint/2010/main" val="38041544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07A23E3-60C1-B34D-BE68-3D66CAB967FE}" type="slidenum">
              <a:rPr lang="en-US" smtClean="0"/>
              <a:t>70</a:t>
            </a:fld>
            <a:endParaRPr lang="en-US"/>
          </a:p>
        </p:txBody>
      </p:sp>
    </p:spTree>
    <p:extLst>
      <p:ext uri="{BB962C8B-B14F-4D97-AF65-F5344CB8AC3E}">
        <p14:creationId xmlns:p14="http://schemas.microsoft.com/office/powerpoint/2010/main" val="170808088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dirty="0" smtClean="0"/>
          </a:p>
        </p:txBody>
      </p:sp>
      <p:sp>
        <p:nvSpPr>
          <p:cNvPr id="4" name="Slide Number Placeholder 3"/>
          <p:cNvSpPr>
            <a:spLocks noGrp="1"/>
          </p:cNvSpPr>
          <p:nvPr>
            <p:ph type="sldNum" sz="quarter" idx="10"/>
          </p:nvPr>
        </p:nvSpPr>
        <p:spPr/>
        <p:txBody>
          <a:bodyPr/>
          <a:lstStyle/>
          <a:p>
            <a:fld id="{242E9DFA-E443-A146-AAB3-1F418BB1A2E6}" type="slidenum">
              <a:rPr lang="en-US" smtClean="0"/>
              <a:t>71</a:t>
            </a:fld>
            <a:endParaRPr lang="en-US"/>
          </a:p>
        </p:txBody>
      </p:sp>
    </p:spTree>
    <p:extLst>
      <p:ext uri="{BB962C8B-B14F-4D97-AF65-F5344CB8AC3E}">
        <p14:creationId xmlns:p14="http://schemas.microsoft.com/office/powerpoint/2010/main" val="96848100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Shape 5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53" name="Shape 5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804529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smtClean="0">
                <a:solidFill>
                  <a:schemeClr val="tx1"/>
                </a:solidFill>
                <a:effectLst/>
                <a:latin typeface="+mn-lt"/>
                <a:ea typeface="+mn-ea"/>
                <a:cs typeface="+mn-cs"/>
              </a:rPr>
              <a:t>We put data into 4 buckets that helps us explain the data;</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1. </a:t>
            </a:r>
            <a:r>
              <a:rPr lang="en-US" sz="1200" b="1" kern="1200" dirty="0" smtClean="0">
                <a:solidFill>
                  <a:schemeClr val="tx1"/>
                </a:solidFill>
                <a:effectLst/>
                <a:latin typeface="+mn-lt"/>
                <a:ea typeface="+mn-ea"/>
                <a:cs typeface="+mn-cs"/>
              </a:rPr>
              <a:t>Statistically designed and intentional observational data collections</a:t>
            </a:r>
            <a:r>
              <a:rPr lang="en-US" sz="1200" kern="1200" dirty="0" smtClean="0">
                <a:solidFill>
                  <a:schemeClr val="tx1"/>
                </a:solidFill>
                <a:effectLst/>
                <a:latin typeface="+mn-lt"/>
                <a:ea typeface="+mn-ea"/>
                <a:cs typeface="+mn-cs"/>
              </a:rPr>
              <a:t> from surveys and experiments, such as those using data from telescopes;  </a:t>
            </a:r>
          </a:p>
          <a:p>
            <a:r>
              <a:rPr lang="en-US" sz="1200" kern="1200" dirty="0" smtClean="0">
                <a:solidFill>
                  <a:schemeClr val="tx1"/>
                </a:solidFill>
                <a:effectLst/>
                <a:latin typeface="+mn-lt"/>
                <a:ea typeface="+mn-ea"/>
                <a:cs typeface="+mn-cs"/>
              </a:rPr>
              <a:t>2. Moving to the right, there are </a:t>
            </a:r>
            <a:r>
              <a:rPr lang="en-US" sz="1200" b="1" kern="1200" dirty="0" smtClean="0">
                <a:solidFill>
                  <a:schemeClr val="tx1"/>
                </a:solidFill>
                <a:effectLst/>
                <a:latin typeface="+mn-lt"/>
                <a:ea typeface="+mn-ea"/>
                <a:cs typeface="+mn-cs"/>
              </a:rPr>
              <a:t>opportunity data</a:t>
            </a:r>
            <a:r>
              <a:rPr lang="en-US" sz="1200" kern="1200" dirty="0" smtClean="0">
                <a:solidFill>
                  <a:schemeClr val="tx1"/>
                </a:solidFill>
                <a:effectLst/>
                <a:latin typeface="+mn-lt"/>
                <a:ea typeface="+mn-ea"/>
                <a:cs typeface="+mn-cs"/>
              </a:rPr>
              <a:t> – data from </a:t>
            </a:r>
            <a:r>
              <a:rPr lang="en-US" sz="1200" kern="1200" dirty="0" err="1" smtClean="0">
                <a:solidFill>
                  <a:schemeClr val="tx1"/>
                </a:solidFill>
                <a:effectLst/>
                <a:latin typeface="+mn-lt"/>
                <a:ea typeface="+mn-ea"/>
                <a:cs typeface="+mn-cs"/>
              </a:rPr>
              <a:t>fitbits</a:t>
            </a:r>
            <a:r>
              <a:rPr lang="en-US" sz="1200" kern="1200" dirty="0" smtClean="0">
                <a:solidFill>
                  <a:schemeClr val="tx1"/>
                </a:solidFill>
                <a:effectLst/>
                <a:latin typeface="+mn-lt"/>
                <a:ea typeface="+mn-ea"/>
                <a:cs typeface="+mn-cs"/>
              </a:rPr>
              <a:t>, internet, GPS, social media, sensors – where a lot of the hype of Big Data rests;</a:t>
            </a:r>
          </a:p>
          <a:p>
            <a:r>
              <a:rPr lang="en-US" sz="1200" kern="1200" dirty="0" smtClean="0">
                <a:solidFill>
                  <a:schemeClr val="tx1"/>
                </a:solidFill>
                <a:effectLst/>
                <a:latin typeface="+mn-lt"/>
                <a:ea typeface="+mn-ea"/>
                <a:cs typeface="+mn-cs"/>
              </a:rPr>
              <a:t>3. </a:t>
            </a:r>
            <a:r>
              <a:rPr lang="en-US" sz="1200" b="1" kern="1200" dirty="0" smtClean="0">
                <a:solidFill>
                  <a:schemeClr val="tx1"/>
                </a:solidFill>
                <a:effectLst/>
                <a:latin typeface="+mn-lt"/>
                <a:ea typeface="+mn-ea"/>
                <a:cs typeface="+mn-cs"/>
              </a:rPr>
              <a:t>Procedural data</a:t>
            </a:r>
            <a:r>
              <a:rPr lang="en-US" sz="1200" kern="1200" dirty="0" smtClean="0">
                <a:solidFill>
                  <a:schemeClr val="tx1"/>
                </a:solidFill>
                <a:effectLst/>
                <a:latin typeface="+mn-lt"/>
                <a:ea typeface="+mn-ea"/>
                <a:cs typeface="+mn-cs"/>
              </a:rPr>
              <a:t>  - how to processes and policies shape our lives – this is especially important for our research in examining DOD communities.</a:t>
            </a:r>
          </a:p>
          <a:p>
            <a:r>
              <a:rPr lang="en-US" sz="1200" kern="1200" dirty="0" smtClean="0">
                <a:solidFill>
                  <a:schemeClr val="tx1"/>
                </a:solidFill>
                <a:effectLst/>
                <a:latin typeface="+mn-lt"/>
                <a:ea typeface="+mn-ea"/>
                <a:cs typeface="+mn-cs"/>
              </a:rPr>
              <a:t>4. </a:t>
            </a:r>
            <a:r>
              <a:rPr lang="en-US" sz="1200" b="1" kern="1200" dirty="0" smtClean="0">
                <a:solidFill>
                  <a:schemeClr val="tx1"/>
                </a:solidFill>
                <a:effectLst/>
                <a:latin typeface="+mn-lt"/>
                <a:ea typeface="+mn-ea"/>
                <a:cs typeface="+mn-cs"/>
              </a:rPr>
              <a:t>Administrative data</a:t>
            </a:r>
            <a:r>
              <a:rPr lang="en-US" sz="1200" kern="1200" dirty="0" smtClean="0">
                <a:solidFill>
                  <a:schemeClr val="tx1"/>
                </a:solidFill>
                <a:effectLst/>
                <a:latin typeface="+mn-lt"/>
                <a:ea typeface="+mn-ea"/>
                <a:cs typeface="+mn-cs"/>
              </a:rPr>
              <a:t> – Data collected for the administration of an organization or program - these data have huge potential that is just so untapped. </a:t>
            </a:r>
          </a:p>
          <a:p>
            <a:pPr lvl="1"/>
            <a:r>
              <a:rPr lang="en-US" sz="1200" b="1" kern="1200" dirty="0" smtClean="0">
                <a:solidFill>
                  <a:schemeClr val="tx1"/>
                </a:solidFill>
                <a:effectLst/>
                <a:latin typeface="+mn-lt"/>
                <a:ea typeface="+mn-ea"/>
                <a:cs typeface="+mn-cs"/>
              </a:rPr>
              <a:t>We can repurpose these data and no new data collection is required. </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42E9DFA-E443-A146-AAB3-1F418BB1A2E6}" type="slidenum">
              <a:rPr lang="en-US" smtClean="0"/>
              <a:t>5</a:t>
            </a:fld>
            <a:endParaRPr lang="en-US" dirty="0"/>
          </a:p>
        </p:txBody>
      </p:sp>
    </p:spTree>
    <p:extLst>
      <p:ext uri="{BB962C8B-B14F-4D97-AF65-F5344CB8AC3E}">
        <p14:creationId xmlns:p14="http://schemas.microsoft.com/office/powerpoint/2010/main" val="18084719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2E9DFA-E443-A146-AAB3-1F418BB1A2E6}" type="slidenum">
              <a:rPr lang="en-US" smtClean="0"/>
              <a:t>6</a:t>
            </a:fld>
            <a:endParaRPr lang="en-US"/>
          </a:p>
        </p:txBody>
      </p:sp>
    </p:spTree>
    <p:extLst>
      <p:ext uri="{BB962C8B-B14F-4D97-AF65-F5344CB8AC3E}">
        <p14:creationId xmlns:p14="http://schemas.microsoft.com/office/powerpoint/2010/main" val="17182648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2E9DFA-E443-A146-AAB3-1F418BB1A2E6}" type="slidenum">
              <a:rPr lang="en-US" smtClean="0"/>
              <a:t>17</a:t>
            </a:fld>
            <a:endParaRPr lang="en-US"/>
          </a:p>
        </p:txBody>
      </p:sp>
    </p:spTree>
    <p:extLst>
      <p:ext uri="{BB962C8B-B14F-4D97-AF65-F5344CB8AC3E}">
        <p14:creationId xmlns:p14="http://schemas.microsoft.com/office/powerpoint/2010/main" val="16668005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dirty="0" smtClean="0"/>
              <a:t>Transition – exciting – how can we add value to the national data? Trying to look at and leverage local administrative data flows. This is what we are exploring with the fire department.</a:t>
            </a:r>
            <a:r>
              <a:rPr lang="en-US" sz="1200" baseline="0" dirty="0" smtClean="0"/>
              <a:t> </a:t>
            </a:r>
          </a:p>
          <a:p>
            <a:r>
              <a:rPr lang="en-US" sz="1200" baseline="0" dirty="0" smtClean="0"/>
              <a:t>Tie in hot spots and relationship back to vulnerable populations.</a:t>
            </a:r>
          </a:p>
          <a:p>
            <a:r>
              <a:rPr lang="en-US" sz="1200" baseline="0" dirty="0" smtClean="0"/>
              <a:t>Local - state and federal data integration of data.</a:t>
            </a:r>
            <a:endParaRPr lang="en-US" sz="1200" dirty="0" smtClean="0"/>
          </a:p>
          <a:p>
            <a:endParaRPr lang="en-US" sz="1200" dirty="0" smtClean="0"/>
          </a:p>
          <a:p>
            <a:r>
              <a:rPr lang="en-US" sz="1200" dirty="0" smtClean="0"/>
              <a:t>We were asked if we can recreate 911 incidents, end-to-end, through the data</a:t>
            </a:r>
            <a:endParaRPr lang="en-US" sz="1200" b="1" dirty="0" smtClean="0">
              <a:latin typeface="Gill Sans Light"/>
              <a:cs typeface="Gill Sans Light"/>
            </a:endParaRPr>
          </a:p>
          <a:p>
            <a:r>
              <a:rPr lang="en-US" dirty="0" smtClean="0"/>
              <a:t>The fire/ems</a:t>
            </a:r>
            <a:r>
              <a:rPr lang="en-US" baseline="0" dirty="0" smtClean="0"/>
              <a:t> data are stovepiped within each domain. </a:t>
            </a:r>
          </a:p>
          <a:p>
            <a:pPr marL="795338" indent="-457200"/>
            <a:r>
              <a:rPr lang="en-US" sz="2400" dirty="0" smtClean="0"/>
              <a:t>What </a:t>
            </a:r>
            <a:r>
              <a:rPr lang="en-US" sz="2400" b="1" dirty="0" smtClean="0">
                <a:solidFill>
                  <a:srgbClr val="800000"/>
                </a:solidFill>
                <a:effectLst>
                  <a:outerShdw blurRad="50800" dist="38100" dir="2700000" algn="tl" rotWithShape="0">
                    <a:srgbClr val="000000">
                      <a:alpha val="43000"/>
                    </a:srgbClr>
                  </a:outerShdw>
                </a:effectLst>
              </a:rPr>
              <a:t>are trends </a:t>
            </a:r>
            <a:r>
              <a:rPr lang="en-US" sz="2400" dirty="0" smtClean="0"/>
              <a:t>in total incidents</a:t>
            </a:r>
          </a:p>
          <a:p>
            <a:pPr marL="1143000" lvl="1" indent="-457200"/>
            <a:r>
              <a:rPr lang="en-US" sz="2000" dirty="0" smtClean="0"/>
              <a:t>Hour of day, day of week, month, incident type, unit type</a:t>
            </a:r>
            <a:r>
              <a:rPr lang="en-US" dirty="0" smtClean="0"/>
              <a:t>? </a:t>
            </a:r>
          </a:p>
          <a:p>
            <a:pPr marL="795338" indent="-457200"/>
            <a:r>
              <a:rPr lang="en-US" sz="2400" dirty="0" smtClean="0"/>
              <a:t>What is </a:t>
            </a:r>
            <a:r>
              <a:rPr lang="en-US" sz="2400" b="1" dirty="0" smtClean="0">
                <a:solidFill>
                  <a:srgbClr val="800000"/>
                </a:solidFill>
                <a:effectLst>
                  <a:outerShdw blurRad="50800" dist="38100" dir="2700000" algn="tl" rotWithShape="0">
                    <a:srgbClr val="000000">
                      <a:alpha val="43000"/>
                    </a:srgbClr>
                  </a:outerShdw>
                </a:effectLst>
              </a:rPr>
              <a:t>impact</a:t>
            </a:r>
            <a:r>
              <a:rPr lang="en-US" sz="2400" dirty="0" smtClean="0"/>
              <a:t> of weather?</a:t>
            </a:r>
          </a:p>
          <a:p>
            <a:pPr marL="795338" indent="-457200"/>
            <a:r>
              <a:rPr lang="en-US" sz="2400" dirty="0" smtClean="0"/>
              <a:t>Are the right </a:t>
            </a:r>
            <a:r>
              <a:rPr lang="en-US" sz="2400" b="1" dirty="0" smtClean="0">
                <a:solidFill>
                  <a:srgbClr val="800000"/>
                </a:solidFill>
                <a:effectLst>
                  <a:outerShdw blurRad="50800" dist="38100" dir="2700000" algn="tl" rotWithShape="0">
                    <a:srgbClr val="000000">
                      <a:alpha val="43000"/>
                    </a:srgbClr>
                  </a:outerShdw>
                </a:effectLst>
              </a:rPr>
              <a:t>resources</a:t>
            </a:r>
            <a:r>
              <a:rPr lang="en-US" sz="2400" dirty="0" smtClean="0"/>
              <a:t> deployed?  </a:t>
            </a:r>
          </a:p>
          <a:p>
            <a:pPr marL="795338" indent="-457200"/>
            <a:r>
              <a:rPr lang="en-US" sz="2400" dirty="0" smtClean="0"/>
              <a:t>What is a</a:t>
            </a:r>
            <a:r>
              <a:rPr lang="en-US" sz="2400" dirty="0" smtClean="0">
                <a:solidFill>
                  <a:srgbClr val="FF0000"/>
                </a:solidFill>
              </a:rPr>
              <a:t> </a:t>
            </a:r>
            <a:r>
              <a:rPr lang="en-US" sz="2400" b="1" dirty="0" smtClean="0">
                <a:solidFill>
                  <a:srgbClr val="800000"/>
                </a:solidFill>
                <a:effectLst>
                  <a:outerShdw blurRad="50800" dist="38100" dir="2700000" algn="tl" rotWithShape="0">
                    <a:srgbClr val="000000">
                      <a:alpha val="43000"/>
                    </a:srgbClr>
                  </a:outerShdw>
                </a:effectLst>
              </a:rPr>
              <a:t>loyal customer</a:t>
            </a:r>
            <a:r>
              <a:rPr lang="en-US" sz="2400" dirty="0" smtClean="0"/>
              <a:t>? </a:t>
            </a:r>
            <a:endParaRPr lang="en-US" sz="2400" b="1" dirty="0" smtClean="0"/>
          </a:p>
          <a:p>
            <a:pPr marL="795338" indent="-457200"/>
            <a:r>
              <a:rPr lang="en-US" sz="2400" dirty="0" smtClean="0"/>
              <a:t>When is </a:t>
            </a:r>
            <a:r>
              <a:rPr lang="en-US" sz="2400" b="1" dirty="0" smtClean="0">
                <a:solidFill>
                  <a:srgbClr val="800000"/>
                </a:solidFill>
                <a:effectLst>
                  <a:outerShdw blurRad="50800" dist="38100" dir="2700000" algn="tl" rotWithShape="0">
                    <a:srgbClr val="000000">
                      <a:alpha val="43000"/>
                    </a:srgbClr>
                  </a:outerShdw>
                </a:effectLst>
              </a:rPr>
              <a:t>‘right of refusal’ </a:t>
            </a:r>
            <a:r>
              <a:rPr lang="en-US" sz="2400" dirty="0" smtClean="0"/>
              <a:t>used? </a:t>
            </a:r>
          </a:p>
          <a:p>
            <a:pPr marL="795338" indent="-457200"/>
            <a:r>
              <a:rPr lang="en-US" sz="2400" dirty="0" smtClean="0"/>
              <a:t>What is </a:t>
            </a:r>
            <a:r>
              <a:rPr lang="en-US" sz="2400" b="1" dirty="0" smtClean="0">
                <a:solidFill>
                  <a:srgbClr val="800000"/>
                </a:solidFill>
                <a:effectLst>
                  <a:outerShdw blurRad="50800" dist="38100" dir="2700000" algn="tl" rotWithShape="0">
                    <a:srgbClr val="000000">
                      <a:alpha val="43000"/>
                    </a:srgbClr>
                  </a:outerShdw>
                </a:effectLst>
              </a:rPr>
              <a:t>utilization by unit</a:t>
            </a:r>
            <a:r>
              <a:rPr lang="en-US" sz="2400" dirty="0" smtClean="0"/>
              <a:t>? </a:t>
            </a:r>
          </a:p>
          <a:p>
            <a:pPr marL="795338" indent="-457200"/>
            <a:r>
              <a:rPr lang="en-US" sz="2400" dirty="0" smtClean="0"/>
              <a:t>What can be gained through the use of </a:t>
            </a:r>
            <a:r>
              <a:rPr lang="en-US" sz="2400" b="1" dirty="0" smtClean="0">
                <a:solidFill>
                  <a:srgbClr val="800000"/>
                </a:solidFill>
                <a:effectLst>
                  <a:outerShdw blurRad="50800" dist="38100" dir="2700000" algn="tl" rotWithShape="0">
                    <a:srgbClr val="000000">
                      <a:alpha val="43000"/>
                    </a:srgbClr>
                  </a:outerShdw>
                </a:effectLst>
              </a:rPr>
              <a:t>social media</a:t>
            </a:r>
            <a:r>
              <a:rPr lang="en-US" sz="2400" dirty="0" smtClean="0"/>
              <a:t>?</a:t>
            </a:r>
          </a:p>
          <a:p>
            <a:endParaRPr lang="en-US" baseline="0" dirty="0" smtClean="0"/>
          </a:p>
        </p:txBody>
      </p:sp>
      <p:sp>
        <p:nvSpPr>
          <p:cNvPr id="4" name="Slide Number Placeholder 3"/>
          <p:cNvSpPr>
            <a:spLocks noGrp="1"/>
          </p:cNvSpPr>
          <p:nvPr>
            <p:ph type="sldNum" sz="quarter" idx="10"/>
          </p:nvPr>
        </p:nvSpPr>
        <p:spPr/>
        <p:txBody>
          <a:bodyPr/>
          <a:lstStyle/>
          <a:p>
            <a:fld id="{7C774CBE-BB7E-AA42-AA96-BE89772E0EB9}" type="slidenum">
              <a:rPr lang="en-US" smtClean="0"/>
              <a:t>21</a:t>
            </a:fld>
            <a:endParaRPr lang="en-US" dirty="0"/>
          </a:p>
        </p:txBody>
      </p:sp>
    </p:spTree>
    <p:extLst>
      <p:ext uri="{BB962C8B-B14F-4D97-AF65-F5344CB8AC3E}">
        <p14:creationId xmlns:p14="http://schemas.microsoft.com/office/powerpoint/2010/main" val="5046655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Battalion</a:t>
            </a:r>
            <a:r>
              <a:rPr lang="en-US" baseline="0" dirty="0" smtClean="0"/>
              <a:t> Chief Mike </a:t>
            </a:r>
            <a:r>
              <a:rPr lang="en-US" baseline="0" dirty="0" err="1" smtClean="0"/>
              <a:t>Gowen</a:t>
            </a:r>
            <a:r>
              <a:rPr lang="en-US" baseline="0" dirty="0" smtClean="0"/>
              <a:t> was terrific in taking us on tours of the CAD center and FD and helped us understand how the data were born. This is an example of the digital traces that Sallie talked about. </a:t>
            </a:r>
            <a:endParaRPr lang="en-US" dirty="0" smtClean="0"/>
          </a:p>
          <a:p>
            <a:endParaRPr lang="en-US" dirty="0" smtClean="0"/>
          </a:p>
          <a:p>
            <a:r>
              <a:rPr lang="en-US" dirty="0" smtClean="0"/>
              <a:t>The call comes into the CAD center,</a:t>
            </a:r>
            <a:r>
              <a:rPr lang="en-US" baseline="0" dirty="0" smtClean="0"/>
              <a:t> the same  resources are deployed, no matter the urgency of the event, after action reports are prepared for each fire and medic unit sent out. But none of these data are integrated to look at incidents end to end. </a:t>
            </a:r>
          </a:p>
          <a:p>
            <a:r>
              <a:rPr lang="en-US" baseline="0" dirty="0" smtClean="0"/>
              <a:t/>
            </a:r>
            <a:br>
              <a:rPr lang="en-US" baseline="0" dirty="0" smtClean="0"/>
            </a:br>
            <a:r>
              <a:rPr lang="en-US" baseline="0" dirty="0" smtClean="0"/>
              <a:t>We were able to connect the data requiring much wrangling and reverse engineering  of the data.</a:t>
            </a:r>
            <a:endParaRPr lang="en-US" dirty="0"/>
          </a:p>
        </p:txBody>
      </p:sp>
      <p:sp>
        <p:nvSpPr>
          <p:cNvPr id="4" name="Slide Number Placeholder 3"/>
          <p:cNvSpPr>
            <a:spLocks noGrp="1"/>
          </p:cNvSpPr>
          <p:nvPr>
            <p:ph type="sldNum" sz="quarter" idx="10"/>
          </p:nvPr>
        </p:nvSpPr>
        <p:spPr/>
        <p:txBody>
          <a:bodyPr/>
          <a:lstStyle/>
          <a:p>
            <a:fld id="{D369E834-094C-964B-9BC4-DE59C7AA8018}" type="slidenum">
              <a:rPr lang="en-US" smtClean="0"/>
              <a:t>22</a:t>
            </a:fld>
            <a:endParaRPr lang="en-US" dirty="0"/>
          </a:p>
        </p:txBody>
      </p:sp>
    </p:spTree>
    <p:extLst>
      <p:ext uri="{BB962C8B-B14F-4D97-AF65-F5344CB8AC3E}">
        <p14:creationId xmlns:p14="http://schemas.microsoft.com/office/powerpoint/2010/main" val="326726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jp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jp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jp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jp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jp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jp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jp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304800" y="1582017"/>
            <a:ext cx="6477000" cy="1102519"/>
          </a:xfrm>
        </p:spPr>
        <p:txBody>
          <a:bodyPr/>
          <a:lstStyle>
            <a:lvl1pPr algn="r">
              <a:defRPr b="0" i="0">
                <a:latin typeface="Gill Sans"/>
                <a:cs typeface="Gill Sans"/>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1371600" y="2914650"/>
            <a:ext cx="6400800" cy="1314450"/>
          </a:xfrm>
        </p:spPr>
        <p:txBody>
          <a:bodyPr/>
          <a:lstStyle>
            <a:lvl1pPr marL="0" indent="0" algn="ctr">
              <a:buNone/>
              <a:defRPr b="0" i="0">
                <a:solidFill>
                  <a:schemeClr val="tx1">
                    <a:tint val="75000"/>
                  </a:schemeClr>
                </a:solidFill>
                <a:latin typeface="Gill Sans Light"/>
                <a:cs typeface="Gill Sans Ligh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10870581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2_Blank">
    <p:spTree>
      <p:nvGrpSpPr>
        <p:cNvPr id="1" name=""/>
        <p:cNvGrpSpPr/>
        <p:nvPr/>
      </p:nvGrpSpPr>
      <p:grpSpPr>
        <a:xfrm>
          <a:off x="0" y="0"/>
          <a:ext cx="0" cy="0"/>
          <a:chOff x="0" y="0"/>
          <a:chExt cx="0" cy="0"/>
        </a:xfrm>
      </p:grpSpPr>
      <p:pic>
        <p:nvPicPr>
          <p:cNvPr id="2" name="Picture 1" descr="Biocomplexity-PP-SectionTitle10-SDAL-BKGD-Light_2015-11.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19681" cy="5143500"/>
          </a:xfrm>
          <a:prstGeom prst="rect">
            <a:avLst/>
          </a:prstGeom>
        </p:spPr>
      </p:pic>
      <p:sp>
        <p:nvSpPr>
          <p:cNvPr id="3" name="Title 1"/>
          <p:cNvSpPr>
            <a:spLocks noGrp="1"/>
          </p:cNvSpPr>
          <p:nvPr>
            <p:ph type="title"/>
          </p:nvPr>
        </p:nvSpPr>
        <p:spPr>
          <a:xfrm>
            <a:off x="457200" y="205979"/>
            <a:ext cx="8229600" cy="857250"/>
          </a:xfrm>
        </p:spPr>
        <p:txBody>
          <a:bodyPr/>
          <a:lstStyle>
            <a:lvl1pPr>
              <a:defRPr b="0" i="0">
                <a:latin typeface="Helvetica"/>
                <a:cs typeface="Helvetica"/>
              </a:defRPr>
            </a:lvl1pPr>
          </a:lstStyle>
          <a:p>
            <a:r>
              <a:rPr lang="en-US" dirty="0" smtClean="0"/>
              <a:t>Click to edit Master title style</a:t>
            </a:r>
            <a:endParaRPr lang="en-US" dirty="0"/>
          </a:p>
        </p:txBody>
      </p:sp>
    </p:spTree>
    <p:extLst>
      <p:ext uri="{BB962C8B-B14F-4D97-AF65-F5344CB8AC3E}">
        <p14:creationId xmlns:p14="http://schemas.microsoft.com/office/powerpoint/2010/main" val="17882305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Gill Sans  "/>
                <a:cs typeface="Gill Sans  "/>
              </a:defRPr>
            </a:lvl1pPr>
          </a:lstStyle>
          <a:p>
            <a:r>
              <a:rPr lang="en-US" smtClean="0"/>
              <a:t>Click to edit Master title style</a:t>
            </a:r>
            <a:endParaRPr lang="en-US"/>
          </a:p>
        </p:txBody>
      </p:sp>
      <p:sp>
        <p:nvSpPr>
          <p:cNvPr id="3" name="Text Placeholder 2"/>
          <p:cNvSpPr>
            <a:spLocks noGrp="1"/>
          </p:cNvSpPr>
          <p:nvPr>
            <p:ph type="body" idx="1"/>
          </p:nvPr>
        </p:nvSpPr>
        <p:spPr>
          <a:xfrm>
            <a:off x="457200" y="1033465"/>
            <a:ext cx="4040188" cy="479822"/>
          </a:xfrm>
        </p:spPr>
        <p:txBody>
          <a:bodyPr anchor="b">
            <a:noAutofit/>
          </a:bodyPr>
          <a:lstStyle>
            <a:lvl1pPr marL="0" indent="0">
              <a:buNone/>
              <a:defRPr sz="2800" b="1">
                <a:latin typeface="Gill Sans Light"/>
                <a:cs typeface="Gill Sans Ligh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513284"/>
            <a:ext cx="4040188" cy="2963466"/>
          </a:xfrm>
        </p:spPr>
        <p:txBody>
          <a:bodyPr/>
          <a:lstStyle>
            <a:lvl1pPr>
              <a:defRPr sz="2400">
                <a:latin typeface="Gill Sans Light"/>
                <a:cs typeface="Gill Sans Light"/>
              </a:defRPr>
            </a:lvl1pPr>
            <a:lvl2pPr>
              <a:defRPr sz="2000">
                <a:latin typeface="Gill Sans Light"/>
                <a:cs typeface="Gill Sans Light"/>
              </a:defRPr>
            </a:lvl2pPr>
            <a:lvl3pPr>
              <a:defRPr sz="1800">
                <a:latin typeface="Gill Sans Light"/>
                <a:cs typeface="Gill Sans Light"/>
              </a:defRPr>
            </a:lvl3pPr>
            <a:lvl4pPr>
              <a:defRPr sz="1600">
                <a:latin typeface="Gill Sans Light"/>
                <a:cs typeface="Gill Sans Light"/>
              </a:defRPr>
            </a:lvl4pPr>
            <a:lvl5pPr>
              <a:defRPr sz="1600">
                <a:latin typeface="Gill Sans Light"/>
                <a:cs typeface="Gill Sans Light"/>
              </a:defRPr>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45033" y="1033465"/>
            <a:ext cx="4041775" cy="479822"/>
          </a:xfrm>
        </p:spPr>
        <p:txBody>
          <a:bodyPr anchor="b">
            <a:noAutofit/>
          </a:bodyPr>
          <a:lstStyle>
            <a:lvl1pPr marL="0" indent="0">
              <a:buNone/>
              <a:defRPr sz="2800" b="1">
                <a:latin typeface="Gill Sans Light"/>
                <a:cs typeface="Gill Sans Ligh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33" y="1513284"/>
            <a:ext cx="4041775" cy="2963466"/>
          </a:xfrm>
        </p:spPr>
        <p:txBody>
          <a:bodyPr/>
          <a:lstStyle>
            <a:lvl1pPr>
              <a:defRPr sz="2400">
                <a:latin typeface="Gill Sans Light"/>
                <a:cs typeface="Gill Sans Light"/>
              </a:defRPr>
            </a:lvl1pPr>
            <a:lvl2pPr>
              <a:defRPr sz="2000">
                <a:latin typeface="Gill Sans Light"/>
                <a:cs typeface="Gill Sans Light"/>
              </a:defRPr>
            </a:lvl2pPr>
            <a:lvl3pPr>
              <a:defRPr sz="1800">
                <a:latin typeface="Gill Sans Light"/>
                <a:cs typeface="Gill Sans Light"/>
              </a:defRPr>
            </a:lvl3pPr>
            <a:lvl4pPr>
              <a:defRPr sz="1600">
                <a:latin typeface="Gill Sans Light"/>
                <a:cs typeface="Gill Sans Light"/>
              </a:defRPr>
            </a:lvl4pPr>
            <a:lvl5pPr>
              <a:defRPr sz="1600">
                <a:latin typeface="Gill Sans Light"/>
                <a:cs typeface="Gill Sans Light"/>
              </a:defRPr>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118903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200" b="0" i="0">
                <a:latin typeface="Gill Sans"/>
                <a:cs typeface="Gill Sans"/>
              </a:defRPr>
            </a:lvl1pPr>
          </a:lstStyle>
          <a:p>
            <a:r>
              <a:rPr lang="en-US" dirty="0" smtClean="0"/>
              <a:t>Click to edit Master title style</a:t>
            </a:r>
            <a:endParaRPr lang="en-US" dirty="0"/>
          </a:p>
        </p:txBody>
      </p:sp>
    </p:spTree>
    <p:extLst>
      <p:ext uri="{BB962C8B-B14F-4D97-AF65-F5344CB8AC3E}">
        <p14:creationId xmlns:p14="http://schemas.microsoft.com/office/powerpoint/2010/main" val="416905652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b="0" i="0">
                <a:latin typeface="Helvetica"/>
                <a:cs typeface="Helvetica"/>
              </a:defRPr>
            </a:lvl1pPr>
          </a:lstStyle>
          <a:p>
            <a:r>
              <a:rPr lang="en-US" dirty="0" smtClean="0"/>
              <a:t>Click to edit Master title style</a:t>
            </a:r>
            <a:endParaRPr lang="en-US" dirty="0"/>
          </a:p>
        </p:txBody>
      </p:sp>
    </p:spTree>
    <p:extLst>
      <p:ext uri="{BB962C8B-B14F-4D97-AF65-F5344CB8AC3E}">
        <p14:creationId xmlns:p14="http://schemas.microsoft.com/office/powerpoint/2010/main" val="176950560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pic>
        <p:nvPicPr>
          <p:cNvPr id="2" name="Picture 1" descr="Biocomplexity-PP-SectionTitle10-SDAL-BKGD-Light_2015-11.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19681" cy="5143500"/>
          </a:xfrm>
          <a:prstGeom prst="rect">
            <a:avLst/>
          </a:prstGeom>
        </p:spPr>
      </p:pic>
      <p:sp>
        <p:nvSpPr>
          <p:cNvPr id="3" name="Title 1"/>
          <p:cNvSpPr>
            <a:spLocks noGrp="1"/>
          </p:cNvSpPr>
          <p:nvPr>
            <p:ph type="title"/>
          </p:nvPr>
        </p:nvSpPr>
        <p:spPr>
          <a:xfrm>
            <a:off x="457200" y="205979"/>
            <a:ext cx="8229600" cy="857250"/>
          </a:xfrm>
        </p:spPr>
        <p:txBody>
          <a:bodyPr/>
          <a:lstStyle>
            <a:lvl1pPr>
              <a:defRPr b="0" i="0">
                <a:latin typeface="Helvetica"/>
                <a:cs typeface="Helvetica"/>
              </a:defRPr>
            </a:lvl1pPr>
          </a:lstStyle>
          <a:p>
            <a:r>
              <a:rPr lang="en-US" dirty="0" smtClean="0"/>
              <a:t>Click to edit Master title style</a:t>
            </a:r>
            <a:endParaRPr lang="en-US" dirty="0"/>
          </a:p>
        </p:txBody>
      </p:sp>
    </p:spTree>
    <p:extLst>
      <p:ext uri="{BB962C8B-B14F-4D97-AF65-F5344CB8AC3E}">
        <p14:creationId xmlns:p14="http://schemas.microsoft.com/office/powerpoint/2010/main" val="252319435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pic>
        <p:nvPicPr>
          <p:cNvPr id="2" name="Picture 1" descr="Biocomplexity-PP-SectionTitle10-SDAL-BKGD-Light_2015-11.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19681" cy="5143500"/>
          </a:xfrm>
          <a:prstGeom prst="rect">
            <a:avLst/>
          </a:prstGeom>
        </p:spPr>
      </p:pic>
    </p:spTree>
    <p:extLst>
      <p:ext uri="{BB962C8B-B14F-4D97-AF65-F5344CB8AC3E}">
        <p14:creationId xmlns:p14="http://schemas.microsoft.com/office/powerpoint/2010/main" val="354420664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pic>
        <p:nvPicPr>
          <p:cNvPr id="4" name="Picture 3" descr="Biocomplexity-PP-SectionTitle5-SDAL-BKGD-Light_2015-11.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19681" cy="5143500"/>
          </a:xfrm>
          <a:prstGeom prst="rect">
            <a:avLst/>
          </a:prstGeom>
        </p:spPr>
      </p:pic>
      <p:sp>
        <p:nvSpPr>
          <p:cNvPr id="5" name="Title 1"/>
          <p:cNvSpPr>
            <a:spLocks noGrp="1"/>
          </p:cNvSpPr>
          <p:nvPr>
            <p:ph type="ctrTitle"/>
          </p:nvPr>
        </p:nvSpPr>
        <p:spPr>
          <a:xfrm>
            <a:off x="304800" y="1597832"/>
            <a:ext cx="7772400" cy="1102519"/>
          </a:xfrm>
        </p:spPr>
        <p:txBody>
          <a:bodyPr/>
          <a:lstStyle>
            <a:lvl1pPr algn="ctr">
              <a:defRPr b="0" i="0">
                <a:latin typeface="Gill Sans"/>
                <a:cs typeface="Gill Sans"/>
              </a:defRPr>
            </a:lvl1pPr>
          </a:lstStyle>
          <a:p>
            <a:r>
              <a:rPr lang="en-US" dirty="0" smtClean="0"/>
              <a:t>Click to edit Master title style</a:t>
            </a:r>
            <a:endParaRPr lang="en-US" dirty="0"/>
          </a:p>
        </p:txBody>
      </p:sp>
    </p:spTree>
    <p:extLst>
      <p:ext uri="{BB962C8B-B14F-4D97-AF65-F5344CB8AC3E}">
        <p14:creationId xmlns:p14="http://schemas.microsoft.com/office/powerpoint/2010/main" val="354420664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4_Blank">
    <p:spTree>
      <p:nvGrpSpPr>
        <p:cNvPr id="1" name=""/>
        <p:cNvGrpSpPr/>
        <p:nvPr/>
      </p:nvGrpSpPr>
      <p:grpSpPr>
        <a:xfrm>
          <a:off x="0" y="0"/>
          <a:ext cx="0" cy="0"/>
          <a:chOff x="0" y="0"/>
          <a:chExt cx="0" cy="0"/>
        </a:xfrm>
      </p:grpSpPr>
      <p:pic>
        <p:nvPicPr>
          <p:cNvPr id="3" name="Picture 2" descr="Biocomplexity-PP-SectionTitle2-SDAL-BKGD-Light_2015-11.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19681" cy="5143500"/>
          </a:xfrm>
          <a:prstGeom prst="rect">
            <a:avLst/>
          </a:prstGeom>
        </p:spPr>
      </p:pic>
    </p:spTree>
    <p:extLst>
      <p:ext uri="{BB962C8B-B14F-4D97-AF65-F5344CB8AC3E}">
        <p14:creationId xmlns:p14="http://schemas.microsoft.com/office/powerpoint/2010/main" val="415019557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cSld name="Title Slide">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32"/>
            <a:ext cx="7772400" cy="1102519"/>
          </a:xfrm>
        </p:spPr>
        <p:txBody>
          <a:bodyPr/>
          <a:lstStyle>
            <a:lvl1pPr algn="ctr">
              <a:defRPr>
                <a:latin typeface="Gill Sans"/>
                <a:cs typeface="Gill Sans"/>
              </a:defRPr>
            </a:lvl1pPr>
          </a:lstStyle>
          <a:p>
            <a:r>
              <a:rPr lang="en-US" smtClean="0"/>
              <a:t>Click to edit Master title style</a:t>
            </a:r>
            <a:endParaRPr lang="en-US" dirty="0"/>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latin typeface="Gill Sans Light"/>
                <a:cs typeface="Gill Sans Ligh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108705812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userDrawn="1">
  <p:cSld name="2_Picture with Caption">
    <p:spTree>
      <p:nvGrpSpPr>
        <p:cNvPr id="1" name=""/>
        <p:cNvGrpSpPr/>
        <p:nvPr/>
      </p:nvGrpSpPr>
      <p:grpSpPr>
        <a:xfrm>
          <a:off x="0" y="0"/>
          <a:ext cx="0" cy="0"/>
          <a:chOff x="0" y="0"/>
          <a:chExt cx="0" cy="0"/>
        </a:xfrm>
      </p:grpSpPr>
      <p:pic>
        <p:nvPicPr>
          <p:cNvPr id="2" name="Picture 1" descr="Screen Shot 2015-12-08 at 7.04.00 PM.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82990" y="4773777"/>
            <a:ext cx="3708983" cy="356896"/>
          </a:xfrm>
          <a:prstGeom prst="rect">
            <a:avLst/>
          </a:prstGeom>
        </p:spPr>
      </p:pic>
      <p:sp>
        <p:nvSpPr>
          <p:cNvPr id="3" name="Title 1"/>
          <p:cNvSpPr>
            <a:spLocks noGrp="1"/>
          </p:cNvSpPr>
          <p:nvPr>
            <p:ph type="title"/>
          </p:nvPr>
        </p:nvSpPr>
        <p:spPr>
          <a:xfrm>
            <a:off x="457200" y="205979"/>
            <a:ext cx="8229600" cy="857250"/>
          </a:xfrm>
        </p:spPr>
        <p:txBody>
          <a:bodyPr/>
          <a:lstStyle/>
          <a:p>
            <a:r>
              <a:rPr lang="en-US" smtClean="0"/>
              <a:t>Click to edit Master title style</a:t>
            </a:r>
            <a:endParaRPr lang="en-US"/>
          </a:p>
        </p:txBody>
      </p:sp>
    </p:spTree>
    <p:extLst>
      <p:ext uri="{BB962C8B-B14F-4D97-AF65-F5344CB8AC3E}">
        <p14:creationId xmlns:p14="http://schemas.microsoft.com/office/powerpoint/2010/main" val="30357834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6" name="Picture 5" descr="Screen Shot 2015-12-08 at 7.04.00 PM.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82990" y="4763718"/>
            <a:ext cx="3708983" cy="356896"/>
          </a:xfrm>
          <a:prstGeom prst="rect">
            <a:avLst/>
          </a:prstGeom>
        </p:spPr>
      </p:pic>
    </p:spTree>
    <p:extLst>
      <p:ext uri="{BB962C8B-B14F-4D97-AF65-F5344CB8AC3E}">
        <p14:creationId xmlns:p14="http://schemas.microsoft.com/office/powerpoint/2010/main" val="405091104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userDrawn="1">
  <p:cSld name="3_Picture with Caption">
    <p:spTree>
      <p:nvGrpSpPr>
        <p:cNvPr id="1" name=""/>
        <p:cNvGrpSpPr/>
        <p:nvPr/>
      </p:nvGrpSpPr>
      <p:grpSpPr>
        <a:xfrm>
          <a:off x="0" y="0"/>
          <a:ext cx="0" cy="0"/>
          <a:chOff x="0" y="0"/>
          <a:chExt cx="0" cy="0"/>
        </a:xfrm>
      </p:grpSpPr>
      <p:pic>
        <p:nvPicPr>
          <p:cNvPr id="2" name="Picture 1" descr="Screen Shot 2015-12-08 at 7.04.00 PM.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82990" y="4773777"/>
            <a:ext cx="3708983" cy="356896"/>
          </a:xfrm>
          <a:prstGeom prst="rect">
            <a:avLst/>
          </a:prstGeom>
        </p:spPr>
      </p:pic>
      <p:sp>
        <p:nvSpPr>
          <p:cNvPr id="3" name="Title 1"/>
          <p:cNvSpPr>
            <a:spLocks noGrp="1"/>
          </p:cNvSpPr>
          <p:nvPr>
            <p:ph type="title"/>
          </p:nvPr>
        </p:nvSpPr>
        <p:spPr>
          <a:xfrm>
            <a:off x="457200" y="205979"/>
            <a:ext cx="8229600" cy="857250"/>
          </a:xfrm>
        </p:spPr>
        <p:txBody>
          <a:bodyPr/>
          <a:lstStyle/>
          <a:p>
            <a:r>
              <a:rPr lang="en-US" smtClean="0"/>
              <a:t>Click to edit Master title style</a:t>
            </a:r>
            <a:endParaRPr lang="en-US"/>
          </a:p>
        </p:txBody>
      </p:sp>
    </p:spTree>
    <p:extLst>
      <p:ext uri="{BB962C8B-B14F-4D97-AF65-F5344CB8AC3E}">
        <p14:creationId xmlns:p14="http://schemas.microsoft.com/office/powerpoint/2010/main" val="303578346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32"/>
            <a:ext cx="7772400" cy="1102519"/>
          </a:xfrm>
        </p:spPr>
        <p:txBody>
          <a:bodyPr/>
          <a:lstStyle>
            <a:lvl1pPr algn="ctr">
              <a:defRPr>
                <a:latin typeface="Gill Sans"/>
                <a:cs typeface="Gill Sans"/>
              </a:defRPr>
            </a:lvl1pPr>
          </a:lstStyle>
          <a:p>
            <a:r>
              <a:rPr lang="en-US" smtClean="0"/>
              <a:t>Click to edit Master title style</a:t>
            </a:r>
            <a:endParaRPr lang="en-US" dirty="0"/>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latin typeface="Gill Sans Light"/>
                <a:cs typeface="Gill Sans Ligh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108705812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6" name="Picture 5" descr="Screen Shot 2015-12-08 at 7.04.00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2990" y="4763718"/>
            <a:ext cx="3708983" cy="356896"/>
          </a:xfrm>
          <a:prstGeom prst="rect">
            <a:avLst/>
          </a:prstGeom>
        </p:spPr>
      </p:pic>
      <p:pic>
        <p:nvPicPr>
          <p:cNvPr id="5" name="Picture 4" descr="Screen Shot 2015-12-08 at 7.04.00 PM.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82990" y="4763718"/>
            <a:ext cx="3708983" cy="356896"/>
          </a:xfrm>
          <a:prstGeom prst="rect">
            <a:avLst/>
          </a:prstGeom>
        </p:spPr>
      </p:pic>
    </p:spTree>
    <p:extLst>
      <p:ext uri="{BB962C8B-B14F-4D97-AF65-F5344CB8AC3E}">
        <p14:creationId xmlns:p14="http://schemas.microsoft.com/office/powerpoint/2010/main" val="405091104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normAutofit/>
          </a:bodyPr>
          <a:lstStyle>
            <a:lvl1pPr algn="l">
              <a:defRPr sz="3200" b="1" cap="all"/>
            </a:lvl1pPr>
          </a:lstStyle>
          <a:p>
            <a:r>
              <a:rPr lang="en-US" smtClean="0"/>
              <a:t>Click to edit Master title style</a:t>
            </a:r>
            <a:endParaRPr lang="en-US" dirty="0"/>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Tree>
    <p:extLst>
      <p:ext uri="{BB962C8B-B14F-4D97-AF65-F5344CB8AC3E}">
        <p14:creationId xmlns:p14="http://schemas.microsoft.com/office/powerpoint/2010/main" val="378538895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Gill Sans  "/>
                <a:cs typeface="Gill Sans  "/>
              </a:defRPr>
            </a:lvl1pPr>
          </a:lstStyle>
          <a:p>
            <a:r>
              <a:rPr lang="en-US" smtClean="0"/>
              <a:t>Click to edit Master title style</a:t>
            </a:r>
            <a:endParaRPr lang="en-US"/>
          </a:p>
        </p:txBody>
      </p:sp>
      <p:sp>
        <p:nvSpPr>
          <p:cNvPr id="3" name="Content Placeholder 2"/>
          <p:cNvSpPr>
            <a:spLocks noGrp="1"/>
          </p:cNvSpPr>
          <p:nvPr>
            <p:ph sz="half" idx="1"/>
          </p:nvPr>
        </p:nvSpPr>
        <p:spPr>
          <a:xfrm>
            <a:off x="457200" y="1006078"/>
            <a:ext cx="4038600" cy="3394472"/>
          </a:xfrm>
        </p:spPr>
        <p:txBody>
          <a:bodyPr/>
          <a:lstStyle>
            <a:lvl1pPr>
              <a:defRPr sz="2800">
                <a:latin typeface="Gill Sans Light"/>
                <a:cs typeface="Gill Sans Light"/>
              </a:defRPr>
            </a:lvl1pPr>
            <a:lvl2pPr>
              <a:defRPr sz="2400">
                <a:latin typeface="Gill Sans Light"/>
                <a:cs typeface="Gill Sans Light"/>
              </a:defRPr>
            </a:lvl2pPr>
            <a:lvl3pPr>
              <a:defRPr sz="2000">
                <a:latin typeface="Gill Sans Light"/>
                <a:cs typeface="Gill Sans Light"/>
              </a:defRPr>
            </a:lvl3pPr>
            <a:lvl4pPr>
              <a:defRPr sz="1800">
                <a:latin typeface="Gill Sans Light"/>
                <a:cs typeface="Gill Sans Light"/>
              </a:defRPr>
            </a:lvl4pPr>
            <a:lvl5pPr>
              <a:defRPr sz="1800">
                <a:latin typeface="Gill Sans Light"/>
                <a:cs typeface="Gill Sans Light"/>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006078"/>
            <a:ext cx="4038600" cy="3394472"/>
          </a:xfrm>
        </p:spPr>
        <p:txBody>
          <a:bodyPr/>
          <a:lstStyle>
            <a:lvl1pPr>
              <a:defRPr sz="2800">
                <a:latin typeface="Gill Sans Light"/>
                <a:cs typeface="Gill Sans Light"/>
              </a:defRPr>
            </a:lvl1pPr>
            <a:lvl2pPr>
              <a:defRPr sz="2400">
                <a:latin typeface="Gill Sans Light"/>
                <a:cs typeface="Gill Sans Light"/>
              </a:defRPr>
            </a:lvl2pPr>
            <a:lvl3pPr>
              <a:defRPr sz="2000">
                <a:latin typeface="Gill Sans Light"/>
                <a:cs typeface="Gill Sans Light"/>
              </a:defRPr>
            </a:lvl3pPr>
            <a:lvl4pPr>
              <a:defRPr sz="1800">
                <a:latin typeface="Gill Sans Light"/>
                <a:cs typeface="Gill Sans Light"/>
              </a:defRPr>
            </a:lvl4pPr>
            <a:lvl5pPr>
              <a:defRPr sz="1800">
                <a:latin typeface="Gill Sans Light"/>
                <a:cs typeface="Gill Sans Light"/>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47272200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Gill Sans  "/>
                <a:cs typeface="Gill Sans  "/>
              </a:defRPr>
            </a:lvl1pPr>
          </a:lstStyle>
          <a:p>
            <a:r>
              <a:rPr lang="en-US" smtClean="0"/>
              <a:t>Click to edit Master title style</a:t>
            </a:r>
            <a:endParaRPr lang="en-US"/>
          </a:p>
        </p:txBody>
      </p:sp>
      <p:sp>
        <p:nvSpPr>
          <p:cNvPr id="3" name="Text Placeholder 2"/>
          <p:cNvSpPr>
            <a:spLocks noGrp="1"/>
          </p:cNvSpPr>
          <p:nvPr>
            <p:ph type="body" idx="1"/>
          </p:nvPr>
        </p:nvSpPr>
        <p:spPr>
          <a:xfrm>
            <a:off x="457200" y="1033465"/>
            <a:ext cx="4040188" cy="479822"/>
          </a:xfrm>
        </p:spPr>
        <p:txBody>
          <a:bodyPr anchor="b">
            <a:noAutofit/>
          </a:bodyPr>
          <a:lstStyle>
            <a:lvl1pPr marL="0" indent="0">
              <a:buNone/>
              <a:defRPr sz="2800" b="1">
                <a:latin typeface="Gill Sans Light"/>
                <a:cs typeface="Gill Sans Ligh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513284"/>
            <a:ext cx="4040188" cy="2963466"/>
          </a:xfrm>
        </p:spPr>
        <p:txBody>
          <a:bodyPr/>
          <a:lstStyle>
            <a:lvl1pPr>
              <a:defRPr sz="2400">
                <a:latin typeface="Gill Sans Light"/>
                <a:cs typeface="Gill Sans Light"/>
              </a:defRPr>
            </a:lvl1pPr>
            <a:lvl2pPr>
              <a:defRPr sz="2000">
                <a:latin typeface="Gill Sans Light"/>
                <a:cs typeface="Gill Sans Light"/>
              </a:defRPr>
            </a:lvl2pPr>
            <a:lvl3pPr>
              <a:defRPr sz="1800">
                <a:latin typeface="Gill Sans Light"/>
                <a:cs typeface="Gill Sans Light"/>
              </a:defRPr>
            </a:lvl3pPr>
            <a:lvl4pPr>
              <a:defRPr sz="1600">
                <a:latin typeface="Gill Sans Light"/>
                <a:cs typeface="Gill Sans Light"/>
              </a:defRPr>
            </a:lvl4pPr>
            <a:lvl5pPr>
              <a:defRPr sz="1600">
                <a:latin typeface="Gill Sans Light"/>
                <a:cs typeface="Gill Sans Light"/>
              </a:defRPr>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45033" y="1033465"/>
            <a:ext cx="4041775" cy="479822"/>
          </a:xfrm>
        </p:spPr>
        <p:txBody>
          <a:bodyPr anchor="b">
            <a:noAutofit/>
          </a:bodyPr>
          <a:lstStyle>
            <a:lvl1pPr marL="0" indent="0">
              <a:buNone/>
              <a:defRPr sz="2800" b="1">
                <a:latin typeface="Gill Sans Light"/>
                <a:cs typeface="Gill Sans Ligh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33" y="1513284"/>
            <a:ext cx="4041775" cy="2963466"/>
          </a:xfrm>
        </p:spPr>
        <p:txBody>
          <a:bodyPr/>
          <a:lstStyle>
            <a:lvl1pPr>
              <a:defRPr sz="2400">
                <a:latin typeface="Gill Sans Light"/>
                <a:cs typeface="Gill Sans Light"/>
              </a:defRPr>
            </a:lvl1pPr>
            <a:lvl2pPr>
              <a:defRPr sz="2000">
                <a:latin typeface="Gill Sans Light"/>
                <a:cs typeface="Gill Sans Light"/>
              </a:defRPr>
            </a:lvl2pPr>
            <a:lvl3pPr>
              <a:defRPr sz="1800">
                <a:latin typeface="Gill Sans Light"/>
                <a:cs typeface="Gill Sans Light"/>
              </a:defRPr>
            </a:lvl3pPr>
            <a:lvl4pPr>
              <a:defRPr sz="1600">
                <a:latin typeface="Gill Sans Light"/>
                <a:cs typeface="Gill Sans Light"/>
              </a:defRPr>
            </a:lvl4pPr>
            <a:lvl5pPr>
              <a:defRPr sz="1600">
                <a:latin typeface="Gill Sans Light"/>
                <a:cs typeface="Gill Sans Light"/>
              </a:defRPr>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845743876"/>
      </p:ext>
    </p:extLst>
  </p:cSld>
  <p:clrMapOvr>
    <a:masterClrMapping/>
  </p:clrMapOvr>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362183265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pic>
        <p:nvPicPr>
          <p:cNvPr id="3" name="Picture 2" descr="Screen Shot 2015-12-08 at 7.04.00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2990" y="4763926"/>
            <a:ext cx="3708983" cy="356896"/>
          </a:xfrm>
          <a:prstGeom prst="rect">
            <a:avLst/>
          </a:prstGeom>
        </p:spPr>
      </p:pic>
      <p:pic>
        <p:nvPicPr>
          <p:cNvPr id="4" name="Picture 3" descr="Screen Shot 2015-12-08 at 7.04.00 PM.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82990" y="4763926"/>
            <a:ext cx="3708983" cy="356896"/>
          </a:xfrm>
          <a:prstGeom prst="rect">
            <a:avLst/>
          </a:prstGeom>
        </p:spPr>
      </p:pic>
    </p:spTree>
    <p:extLst>
      <p:ext uri="{BB962C8B-B14F-4D97-AF65-F5344CB8AC3E}">
        <p14:creationId xmlns:p14="http://schemas.microsoft.com/office/powerpoint/2010/main" val="39499265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4" name="Picture 3" descr="Screen Shot 2015-12-08 at 7.04.00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2990" y="4705350"/>
            <a:ext cx="3708983" cy="356896"/>
          </a:xfrm>
          <a:prstGeom prst="rect">
            <a:avLst/>
          </a:prstGeom>
        </p:spPr>
      </p:pic>
    </p:spTree>
    <p:extLst>
      <p:ext uri="{BB962C8B-B14F-4D97-AF65-F5344CB8AC3E}">
        <p14:creationId xmlns:p14="http://schemas.microsoft.com/office/powerpoint/2010/main" val="2228783433"/>
      </p:ext>
    </p:extLst>
  </p:cSld>
  <p:clrMapOvr>
    <a:masterClrMapping/>
  </p:clrMapOvr>
  <p:hf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672644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normAutofit/>
          </a:bodyPr>
          <a:lstStyle>
            <a:lvl1pPr algn="l">
              <a:defRPr sz="3200" b="1" cap="all"/>
            </a:lvl1pPr>
          </a:lstStyle>
          <a:p>
            <a:r>
              <a:rPr lang="en-US" smtClean="0"/>
              <a:t>Click to edit Master title style</a:t>
            </a:r>
            <a:endParaRPr lang="en-US" dirty="0"/>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Tree>
    <p:extLst>
      <p:ext uri="{BB962C8B-B14F-4D97-AF65-F5344CB8AC3E}">
        <p14:creationId xmlns:p14="http://schemas.microsoft.com/office/powerpoint/2010/main" val="378538895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p:cSld name="Picture with Caption">
    <p:spTree>
      <p:nvGrpSpPr>
        <p:cNvPr id="1" name=""/>
        <p:cNvGrpSpPr/>
        <p:nvPr/>
      </p:nvGrpSpPr>
      <p:grpSpPr>
        <a:xfrm>
          <a:off x="0" y="0"/>
          <a:ext cx="0" cy="0"/>
          <a:chOff x="0" y="0"/>
          <a:chExt cx="0" cy="0"/>
        </a:xfrm>
      </p:grpSpPr>
    </p:spTree>
    <p:extLst>
      <p:ext uri="{BB962C8B-B14F-4D97-AF65-F5344CB8AC3E}">
        <p14:creationId xmlns:p14="http://schemas.microsoft.com/office/powerpoint/2010/main" val="2259786958"/>
      </p:ext>
    </p:extLst>
  </p:cSld>
  <p:clrMapOvr>
    <a:masterClrMapping/>
  </p:clrMapOvr>
  <p:hf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200" b="0" i="0">
                <a:latin typeface="Helvetica"/>
                <a:cs typeface="Helvetica"/>
              </a:defRPr>
            </a:lvl1pPr>
          </a:lstStyle>
          <a:p>
            <a:r>
              <a:rPr lang="en-US" smtClean="0"/>
              <a:t>Click to edit Master title style</a:t>
            </a:r>
            <a:endParaRPr lang="en-US" dirty="0"/>
          </a:p>
        </p:txBody>
      </p:sp>
    </p:spTree>
    <p:extLst>
      <p:ext uri="{BB962C8B-B14F-4D97-AF65-F5344CB8AC3E}">
        <p14:creationId xmlns:p14="http://schemas.microsoft.com/office/powerpoint/2010/main" val="416905652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b="0" i="0">
                <a:latin typeface="Helvetica"/>
                <a:cs typeface="Helvetica"/>
              </a:defRPr>
            </a:lvl1pPr>
          </a:lstStyle>
          <a:p>
            <a:r>
              <a:rPr lang="en-US" smtClean="0"/>
              <a:t>Click to edit Master title style</a:t>
            </a:r>
            <a:endParaRPr lang="en-US" dirty="0"/>
          </a:p>
        </p:txBody>
      </p:sp>
    </p:spTree>
    <p:extLst>
      <p:ext uri="{BB962C8B-B14F-4D97-AF65-F5344CB8AC3E}">
        <p14:creationId xmlns:p14="http://schemas.microsoft.com/office/powerpoint/2010/main" val="176950560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pic>
        <p:nvPicPr>
          <p:cNvPr id="2" name="Picture 1" descr="Biocomplexity-PP-SectionTitle10-SDAL-BKGD-Light_2015-11.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19681" cy="5143500"/>
          </a:xfrm>
          <a:prstGeom prst="rect">
            <a:avLst/>
          </a:prstGeom>
        </p:spPr>
      </p:pic>
      <p:sp>
        <p:nvSpPr>
          <p:cNvPr id="3" name="Title 1"/>
          <p:cNvSpPr>
            <a:spLocks noGrp="1"/>
          </p:cNvSpPr>
          <p:nvPr>
            <p:ph type="title"/>
          </p:nvPr>
        </p:nvSpPr>
        <p:spPr>
          <a:xfrm>
            <a:off x="457200" y="205979"/>
            <a:ext cx="8229600" cy="857250"/>
          </a:xfrm>
        </p:spPr>
        <p:txBody>
          <a:bodyPr/>
          <a:lstStyle>
            <a:lvl1pPr>
              <a:defRPr b="0" i="0">
                <a:latin typeface="Helvetica"/>
                <a:cs typeface="Helvetica"/>
              </a:defRPr>
            </a:lvl1pPr>
          </a:lstStyle>
          <a:p>
            <a:r>
              <a:rPr lang="en-US" smtClean="0"/>
              <a:t>Click to edit Master title style</a:t>
            </a:r>
            <a:endParaRPr lang="en-US" dirty="0"/>
          </a:p>
        </p:txBody>
      </p:sp>
    </p:spTree>
    <p:extLst>
      <p:ext uri="{BB962C8B-B14F-4D97-AF65-F5344CB8AC3E}">
        <p14:creationId xmlns:p14="http://schemas.microsoft.com/office/powerpoint/2010/main" val="25231943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pic>
        <p:nvPicPr>
          <p:cNvPr id="2" name="Picture 1" descr="Biocomplexity-PP-SectionTitle10-SDAL-BKGD-Light_2015-11.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19681" cy="5143500"/>
          </a:xfrm>
          <a:prstGeom prst="rect">
            <a:avLst/>
          </a:prstGeom>
        </p:spPr>
      </p:pic>
    </p:spTree>
    <p:extLst>
      <p:ext uri="{BB962C8B-B14F-4D97-AF65-F5344CB8AC3E}">
        <p14:creationId xmlns:p14="http://schemas.microsoft.com/office/powerpoint/2010/main" val="354420664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pic>
        <p:nvPicPr>
          <p:cNvPr id="4" name="Picture 3" descr="Biocomplexity-PP-SectionTitle5-SDAL-BKGD-Light_2015-11.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19681" cy="5143500"/>
          </a:xfrm>
          <a:prstGeom prst="rect">
            <a:avLst/>
          </a:prstGeom>
        </p:spPr>
      </p:pic>
      <p:sp>
        <p:nvSpPr>
          <p:cNvPr id="5" name="Title 1"/>
          <p:cNvSpPr>
            <a:spLocks noGrp="1"/>
          </p:cNvSpPr>
          <p:nvPr>
            <p:ph type="ctrTitle"/>
          </p:nvPr>
        </p:nvSpPr>
        <p:spPr>
          <a:xfrm>
            <a:off x="304800" y="1597832"/>
            <a:ext cx="7772400" cy="1102519"/>
          </a:xfrm>
        </p:spPr>
        <p:txBody>
          <a:bodyPr/>
          <a:lstStyle>
            <a:lvl1pPr algn="ctr">
              <a:defRPr b="0" i="0">
                <a:latin typeface="Helvetica"/>
                <a:cs typeface="Helvetica"/>
              </a:defRPr>
            </a:lvl1pPr>
          </a:lstStyle>
          <a:p>
            <a:r>
              <a:rPr lang="en-US" smtClean="0"/>
              <a:t>Click to edit Master title style</a:t>
            </a:r>
            <a:endParaRPr lang="en-US" dirty="0"/>
          </a:p>
        </p:txBody>
      </p:sp>
    </p:spTree>
    <p:extLst>
      <p:ext uri="{BB962C8B-B14F-4D97-AF65-F5344CB8AC3E}">
        <p14:creationId xmlns:p14="http://schemas.microsoft.com/office/powerpoint/2010/main" val="35442066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Gill Sans  "/>
                <a:cs typeface="Gill Sans  "/>
              </a:defRPr>
            </a:lvl1pPr>
          </a:lstStyle>
          <a:p>
            <a:r>
              <a:rPr lang="en-US" smtClean="0"/>
              <a:t>Click to edit Master title style</a:t>
            </a:r>
            <a:endParaRPr lang="en-US"/>
          </a:p>
        </p:txBody>
      </p:sp>
      <p:sp>
        <p:nvSpPr>
          <p:cNvPr id="3" name="Content Placeholder 2"/>
          <p:cNvSpPr>
            <a:spLocks noGrp="1"/>
          </p:cNvSpPr>
          <p:nvPr>
            <p:ph sz="half" idx="1"/>
          </p:nvPr>
        </p:nvSpPr>
        <p:spPr>
          <a:xfrm>
            <a:off x="457200" y="1006078"/>
            <a:ext cx="4038600" cy="3394472"/>
          </a:xfrm>
        </p:spPr>
        <p:txBody>
          <a:bodyPr/>
          <a:lstStyle>
            <a:lvl1pPr>
              <a:defRPr sz="2800">
                <a:latin typeface="Gill Sans Light"/>
                <a:cs typeface="Gill Sans Light"/>
              </a:defRPr>
            </a:lvl1pPr>
            <a:lvl2pPr>
              <a:defRPr sz="2400">
                <a:latin typeface="Gill Sans Light"/>
                <a:cs typeface="Gill Sans Light"/>
              </a:defRPr>
            </a:lvl2pPr>
            <a:lvl3pPr>
              <a:defRPr sz="2000">
                <a:latin typeface="Gill Sans Light"/>
                <a:cs typeface="Gill Sans Light"/>
              </a:defRPr>
            </a:lvl3pPr>
            <a:lvl4pPr>
              <a:defRPr sz="1800">
                <a:latin typeface="Gill Sans Light"/>
                <a:cs typeface="Gill Sans Light"/>
              </a:defRPr>
            </a:lvl4pPr>
            <a:lvl5pPr>
              <a:defRPr sz="1800">
                <a:latin typeface="Gill Sans Light"/>
                <a:cs typeface="Gill Sans Light"/>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006078"/>
            <a:ext cx="4038600" cy="3394472"/>
          </a:xfrm>
        </p:spPr>
        <p:txBody>
          <a:bodyPr/>
          <a:lstStyle>
            <a:lvl1pPr>
              <a:defRPr sz="2800">
                <a:latin typeface="Gill Sans Light"/>
                <a:cs typeface="Gill Sans Light"/>
              </a:defRPr>
            </a:lvl1pPr>
            <a:lvl2pPr>
              <a:defRPr sz="2400">
                <a:latin typeface="Gill Sans Light"/>
                <a:cs typeface="Gill Sans Light"/>
              </a:defRPr>
            </a:lvl2pPr>
            <a:lvl3pPr>
              <a:defRPr sz="2000">
                <a:latin typeface="Gill Sans Light"/>
                <a:cs typeface="Gill Sans Light"/>
              </a:defRPr>
            </a:lvl3pPr>
            <a:lvl4pPr>
              <a:defRPr sz="1800">
                <a:latin typeface="Gill Sans Light"/>
                <a:cs typeface="Gill Sans Light"/>
              </a:defRPr>
            </a:lvl4pPr>
            <a:lvl5pPr>
              <a:defRPr sz="1800">
                <a:latin typeface="Gill Sans Light"/>
                <a:cs typeface="Gill Sans Light"/>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4727220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6218326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pic>
        <p:nvPicPr>
          <p:cNvPr id="3" name="Picture 2" descr="Screen Shot 2015-12-08 at 7.04.00 PM.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82990" y="4763926"/>
            <a:ext cx="3708983" cy="356896"/>
          </a:xfrm>
          <a:prstGeom prst="rect">
            <a:avLst/>
          </a:prstGeom>
        </p:spPr>
      </p:pic>
    </p:spTree>
    <p:extLst>
      <p:ext uri="{BB962C8B-B14F-4D97-AF65-F5344CB8AC3E}">
        <p14:creationId xmlns:p14="http://schemas.microsoft.com/office/powerpoint/2010/main" val="3949926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672644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userDrawn="1">
  <p:cSld name="4_Picture with Caption">
    <p:spTree>
      <p:nvGrpSpPr>
        <p:cNvPr id="1" name=""/>
        <p:cNvGrpSpPr/>
        <p:nvPr/>
      </p:nvGrpSpPr>
      <p:grpSpPr>
        <a:xfrm>
          <a:off x="0" y="0"/>
          <a:ext cx="0" cy="0"/>
          <a:chOff x="0" y="0"/>
          <a:chExt cx="0" cy="0"/>
        </a:xfrm>
      </p:grpSpPr>
      <p:pic>
        <p:nvPicPr>
          <p:cNvPr id="2" name="Picture 1" descr="Screen Shot 2015-12-08 at 7.04.00 PM.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82990" y="4773777"/>
            <a:ext cx="3708983" cy="356896"/>
          </a:xfrm>
          <a:prstGeom prst="rect">
            <a:avLst/>
          </a:prstGeom>
        </p:spPr>
      </p:pic>
      <p:sp>
        <p:nvSpPr>
          <p:cNvPr id="3" name="Title 1"/>
          <p:cNvSpPr>
            <a:spLocks noGrp="1"/>
          </p:cNvSpPr>
          <p:nvPr>
            <p:ph type="title"/>
          </p:nvPr>
        </p:nvSpPr>
        <p:spPr>
          <a:xfrm>
            <a:off x="457200" y="205979"/>
            <a:ext cx="8229600" cy="857250"/>
          </a:xfrm>
        </p:spPr>
        <p:txBody>
          <a:bodyPr/>
          <a:lstStyle/>
          <a:p>
            <a:r>
              <a:rPr lang="en-US" smtClean="0"/>
              <a:t>Click to edit Master title style</a:t>
            </a:r>
            <a:endParaRPr lang="en-US"/>
          </a:p>
        </p:txBody>
      </p:sp>
    </p:spTree>
    <p:extLst>
      <p:ext uri="{BB962C8B-B14F-4D97-AF65-F5344CB8AC3E}">
        <p14:creationId xmlns:p14="http://schemas.microsoft.com/office/powerpoint/2010/main" val="1110956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userDrawn="1">
  <p:cSld name="1_Picture with Caption">
    <p:spTree>
      <p:nvGrpSpPr>
        <p:cNvPr id="1" name=""/>
        <p:cNvGrpSpPr/>
        <p:nvPr/>
      </p:nvGrpSpPr>
      <p:grpSpPr>
        <a:xfrm>
          <a:off x="0" y="0"/>
          <a:ext cx="0" cy="0"/>
          <a:chOff x="0" y="0"/>
          <a:chExt cx="0" cy="0"/>
        </a:xfrm>
      </p:grpSpPr>
      <p:pic>
        <p:nvPicPr>
          <p:cNvPr id="2" name="Picture 1" descr="Screen Shot 2015-12-08 at 7.04.00 PM.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82990" y="4773777"/>
            <a:ext cx="3708983" cy="356896"/>
          </a:xfrm>
          <a:prstGeom prst="rect">
            <a:avLst/>
          </a:prstGeom>
        </p:spPr>
      </p:pic>
      <p:sp>
        <p:nvSpPr>
          <p:cNvPr id="3" name="Title 1"/>
          <p:cNvSpPr>
            <a:spLocks noGrp="1"/>
          </p:cNvSpPr>
          <p:nvPr>
            <p:ph type="title"/>
          </p:nvPr>
        </p:nvSpPr>
        <p:spPr>
          <a:xfrm>
            <a:off x="457200" y="205979"/>
            <a:ext cx="8229600" cy="857250"/>
          </a:xfrm>
        </p:spPr>
        <p:txBody>
          <a:bodyPr/>
          <a:lstStyle/>
          <a:p>
            <a:r>
              <a:rPr lang="en-US" smtClean="0"/>
              <a:t>Click to edit Master title style</a:t>
            </a:r>
            <a:endParaRPr lang="en-US"/>
          </a:p>
        </p:txBody>
      </p:sp>
    </p:spTree>
    <p:extLst>
      <p:ext uri="{BB962C8B-B14F-4D97-AF65-F5344CB8AC3E}">
        <p14:creationId xmlns:p14="http://schemas.microsoft.com/office/powerpoint/2010/main" val="1488251292"/>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jpg"/><Relationship Id="rId14"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theme" Target="../theme/theme2.xml"/><Relationship Id="rId1" Type="http://schemas.openxmlformats.org/officeDocument/2006/relationships/slideLayout" Target="../slideLayouts/slideLayout12.xml"/><Relationship Id="rId2" Type="http://schemas.openxmlformats.org/officeDocument/2006/relationships/slideLayout" Target="../slideLayouts/slideLayout13.xml"/></Relationships>
</file>

<file path=ppt/slideMasters/_rels/slideMaster3.xml.rels><?xml version="1.0" encoding="UTF-8" standalone="yes"?>
<Relationships xmlns="http://schemas.openxmlformats.org/package/2006/relationships"><Relationship Id="rId11" Type="http://schemas.openxmlformats.org/officeDocument/2006/relationships/theme" Target="../theme/theme3.xml"/><Relationship Id="rId12" Type="http://schemas.openxmlformats.org/officeDocument/2006/relationships/image" Target="../media/image1.jpg"/><Relationship Id="rId13" Type="http://schemas.openxmlformats.org/officeDocument/2006/relationships/image" Target="../media/image2.png"/><Relationship Id="rId1" Type="http://schemas.openxmlformats.org/officeDocument/2006/relationships/slideLayout" Target="../slideLayouts/slideLayout21.xml"/><Relationship Id="rId2" Type="http://schemas.openxmlformats.org/officeDocument/2006/relationships/slideLayout" Target="../slideLayouts/slideLayout22.xml"/><Relationship Id="rId3" Type="http://schemas.openxmlformats.org/officeDocument/2006/relationships/slideLayout" Target="../slideLayouts/slideLayout23.xml"/><Relationship Id="rId4" Type="http://schemas.openxmlformats.org/officeDocument/2006/relationships/slideLayout" Target="../slideLayouts/slideLayout24.xml"/><Relationship Id="rId5" Type="http://schemas.openxmlformats.org/officeDocument/2006/relationships/slideLayout" Target="../slideLayouts/slideLayout25.xml"/><Relationship Id="rId6" Type="http://schemas.openxmlformats.org/officeDocument/2006/relationships/slideLayout" Target="../slideLayouts/slideLayout26.xml"/><Relationship Id="rId7" Type="http://schemas.openxmlformats.org/officeDocument/2006/relationships/slideLayout" Target="../slideLayouts/slideLayout27.xml"/><Relationship Id="rId8" Type="http://schemas.openxmlformats.org/officeDocument/2006/relationships/slideLayout" Target="../slideLayouts/slideLayout28.xml"/><Relationship Id="rId9" Type="http://schemas.openxmlformats.org/officeDocument/2006/relationships/slideLayout" Target="../slideLayouts/slideLayout29.xml"/><Relationship Id="rId10" Type="http://schemas.openxmlformats.org/officeDocument/2006/relationships/slideLayout" Target="../slideLayouts/slideLayout30.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33.xml"/><Relationship Id="rId4" Type="http://schemas.openxmlformats.org/officeDocument/2006/relationships/slideLayout" Target="../slideLayouts/slideLayout34.xml"/><Relationship Id="rId5" Type="http://schemas.openxmlformats.org/officeDocument/2006/relationships/slideLayout" Target="../slideLayouts/slideLayout35.xml"/><Relationship Id="rId6" Type="http://schemas.openxmlformats.org/officeDocument/2006/relationships/theme" Target="../theme/theme4.xml"/><Relationship Id="rId1" Type="http://schemas.openxmlformats.org/officeDocument/2006/relationships/slideLayout" Target="../slideLayouts/slideLayout31.xml"/><Relationship Id="rId2"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006078"/>
            <a:ext cx="8229600" cy="3394472"/>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4" name="Picture 3" descr="Screen Shot 2015-12-08 at 7.04.00 PM.png"/>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782990" y="4763718"/>
            <a:ext cx="3708983" cy="356896"/>
          </a:xfrm>
          <a:prstGeom prst="rect">
            <a:avLst/>
          </a:prstGeom>
        </p:spPr>
      </p:pic>
    </p:spTree>
    <p:extLst>
      <p:ext uri="{BB962C8B-B14F-4D97-AF65-F5344CB8AC3E}">
        <p14:creationId xmlns:p14="http://schemas.microsoft.com/office/powerpoint/2010/main" val="4279784838"/>
      </p:ext>
    </p:extLst>
  </p:cSld>
  <p:clrMap bg1="lt1" tx1="dk1" bg2="lt2" tx2="dk2" accent1="accent1" accent2="accent2" accent3="accent3" accent4="accent4" accent5="accent5" accent6="accent6" hlink="hlink" folHlink="folHlink"/>
  <p:sldLayoutIdLst>
    <p:sldLayoutId id="2147483849" r:id="rId1"/>
    <p:sldLayoutId id="2147483850" r:id="rId2"/>
    <p:sldLayoutId id="2147483851" r:id="rId3"/>
    <p:sldLayoutId id="2147483852" r:id="rId4"/>
    <p:sldLayoutId id="2147483854" r:id="rId5"/>
    <p:sldLayoutId id="2147483881" r:id="rId6"/>
    <p:sldLayoutId id="2147483880" r:id="rId7"/>
    <p:sldLayoutId id="2147483914" r:id="rId8"/>
    <p:sldLayoutId id="2147483917" r:id="rId9"/>
    <p:sldLayoutId id="2147483919" r:id="rId10"/>
    <p:sldLayoutId id="2147483920" r:id="rId11"/>
  </p:sldLayoutIdLst>
  <p:hf hdr="0" ftr="0" dt="0"/>
  <p:txStyles>
    <p:titleStyle>
      <a:lvl1pPr algn="r" defTabSz="457200" rtl="0" eaLnBrk="1" latinLnBrk="0" hangingPunct="1">
        <a:spcBef>
          <a:spcPct val="0"/>
        </a:spcBef>
        <a:buNone/>
        <a:defRPr sz="3200" b="0" i="0" kern="1200">
          <a:solidFill>
            <a:schemeClr val="tx1"/>
          </a:solidFill>
          <a:latin typeface="Gill Sans  "/>
          <a:ea typeface="+mj-ea"/>
          <a:cs typeface="Gill Sans  "/>
        </a:defRPr>
      </a:lvl1pPr>
    </p:titleStyle>
    <p:bodyStyle>
      <a:lvl1pPr marL="681038" indent="-342900" algn="l" defTabSz="457200" rtl="0" eaLnBrk="1" latinLnBrk="0" hangingPunct="1">
        <a:spcBef>
          <a:spcPct val="20000"/>
        </a:spcBef>
        <a:buFont typeface="Arial"/>
        <a:buChar char="•"/>
        <a:defRPr sz="2800" b="0" i="0" kern="1200">
          <a:solidFill>
            <a:schemeClr val="tx1"/>
          </a:solidFill>
          <a:latin typeface="Gill Sans Light"/>
          <a:ea typeface="+mn-ea"/>
          <a:cs typeface="Gill Sans Light"/>
        </a:defRPr>
      </a:lvl1pPr>
      <a:lvl2pPr marL="1028700" indent="-285750" algn="l" defTabSz="457200" rtl="0" eaLnBrk="1" latinLnBrk="0" hangingPunct="1">
        <a:spcBef>
          <a:spcPct val="20000"/>
        </a:spcBef>
        <a:buFont typeface="Arial"/>
        <a:buChar char="–"/>
        <a:defRPr sz="2400" b="0" i="0" kern="1200">
          <a:solidFill>
            <a:schemeClr val="tx1"/>
          </a:solidFill>
          <a:latin typeface="Gill Sans Light"/>
          <a:ea typeface="+mn-ea"/>
          <a:cs typeface="Gill Sans Light"/>
        </a:defRPr>
      </a:lvl2pPr>
      <a:lvl3pPr marL="1373188" indent="-225425" algn="l" defTabSz="457200" rtl="0" eaLnBrk="1" latinLnBrk="0" hangingPunct="1">
        <a:spcBef>
          <a:spcPct val="20000"/>
        </a:spcBef>
        <a:buFont typeface="Arial"/>
        <a:buChar char="•"/>
        <a:defRPr sz="2000" b="0" i="0" kern="1200">
          <a:solidFill>
            <a:schemeClr val="tx1"/>
          </a:solidFill>
          <a:latin typeface="Gill Sans Light"/>
          <a:ea typeface="+mn-ea"/>
          <a:cs typeface="Gill Sans Light"/>
        </a:defRPr>
      </a:lvl3pPr>
      <a:lvl4pPr marL="1833563" indent="-228600" algn="l" defTabSz="457200" rtl="0" eaLnBrk="1" latinLnBrk="0" hangingPunct="1">
        <a:spcBef>
          <a:spcPct val="20000"/>
        </a:spcBef>
        <a:buFont typeface="Arial"/>
        <a:buChar char="–"/>
        <a:defRPr sz="2000" b="0" i="0" kern="1200">
          <a:solidFill>
            <a:schemeClr val="tx1"/>
          </a:solidFill>
          <a:latin typeface="Gill Sans Light"/>
          <a:ea typeface="+mn-ea"/>
          <a:cs typeface="Gill Sans Light"/>
        </a:defRPr>
      </a:lvl4pPr>
      <a:lvl5pPr marL="2278063" indent="-228600" algn="l" defTabSz="457200" rtl="0" eaLnBrk="1" latinLnBrk="0" hangingPunct="1">
        <a:spcBef>
          <a:spcPct val="20000"/>
        </a:spcBef>
        <a:buFont typeface="Arial"/>
        <a:buChar char="»"/>
        <a:defRPr sz="2000" b="0" i="0" kern="1200">
          <a:solidFill>
            <a:schemeClr val="tx1"/>
          </a:solidFill>
          <a:latin typeface="Gill Sans Light"/>
          <a:ea typeface="+mn-ea"/>
          <a:cs typeface="Gill Sans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457200" y="4767264"/>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3124200" y="4767264"/>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uk-UA" smtClean="0"/>
              <a:t>‹#›</a:t>
            </a:r>
            <a:endParaRPr lang="en-US" dirty="0"/>
          </a:p>
        </p:txBody>
      </p:sp>
      <p:sp>
        <p:nvSpPr>
          <p:cNvPr id="6" name="Slide Number Placeholder 5"/>
          <p:cNvSpPr>
            <a:spLocks noGrp="1"/>
          </p:cNvSpPr>
          <p:nvPr>
            <p:ph type="sldNum" sz="quarter" idx="4"/>
          </p:nvPr>
        </p:nvSpPr>
        <p:spPr>
          <a:xfrm>
            <a:off x="6553200" y="4767264"/>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C2A5DF18-8519-FC43-AA94-CBF4177941FF}" type="slidenum">
              <a:rPr lang="en-US" smtClean="0"/>
              <a:t>‹#›</a:t>
            </a:fld>
            <a:endParaRPr lang="en-US"/>
          </a:p>
        </p:txBody>
      </p:sp>
    </p:spTree>
    <p:extLst>
      <p:ext uri="{BB962C8B-B14F-4D97-AF65-F5344CB8AC3E}">
        <p14:creationId xmlns:p14="http://schemas.microsoft.com/office/powerpoint/2010/main" val="2833570243"/>
      </p:ext>
    </p:extLst>
  </p:cSld>
  <p:clrMap bg1="lt1" tx1="dk1" bg2="lt2" tx2="dk2" accent1="accent1" accent2="accent2" accent3="accent3" accent4="accent4" accent5="accent5" accent6="accent6" hlink="hlink" folHlink="folHlink"/>
  <p:sldLayoutIdLst>
    <p:sldLayoutId id="2147483874" r:id="rId1"/>
    <p:sldLayoutId id="2147483875" r:id="rId2"/>
    <p:sldLayoutId id="2147483882" r:id="rId3"/>
    <p:sldLayoutId id="2147483883" r:id="rId4"/>
    <p:sldLayoutId id="2147483884" r:id="rId5"/>
    <p:sldLayoutId id="2147483885" r:id="rId6"/>
    <p:sldLayoutId id="2147483904" r:id="rId7"/>
    <p:sldLayoutId id="2147483905" r:id="rId8"/>
    <p:sldLayoutId id="2147483906" r:id="rId9"/>
  </p:sldLayoutIdLst>
  <p:hf hdr="0" ftr="0" dt="0"/>
  <p:txStyles>
    <p:titleStyle>
      <a:lvl1pPr algn="ctr" defTabSz="457200" rtl="0" eaLnBrk="1" latinLnBrk="0" hangingPunct="1">
        <a:spcBef>
          <a:spcPct val="0"/>
        </a:spcBef>
        <a:buNone/>
        <a:defRPr sz="3200" b="0" i="0" kern="1200">
          <a:solidFill>
            <a:schemeClr val="tx1"/>
          </a:solidFill>
          <a:latin typeface="Gill Sans"/>
          <a:ea typeface="+mj-ea"/>
          <a:cs typeface="Gill Sans"/>
        </a:defRPr>
      </a:lvl1pPr>
    </p:titleStyle>
    <p:bodyStyle>
      <a:lvl1pPr marL="342900" indent="-342900" algn="l" defTabSz="457200" rtl="0" eaLnBrk="1" latinLnBrk="0" hangingPunct="1">
        <a:spcBef>
          <a:spcPct val="20000"/>
        </a:spcBef>
        <a:buFont typeface="Arial"/>
        <a:buChar char="•"/>
        <a:defRPr sz="2800" b="0" i="0" kern="1200">
          <a:solidFill>
            <a:schemeClr val="tx1"/>
          </a:solidFill>
          <a:latin typeface="Gill Sans Light"/>
          <a:ea typeface="+mn-ea"/>
          <a:cs typeface="Gill Sans Light"/>
        </a:defRPr>
      </a:lvl1pPr>
      <a:lvl2pPr marL="742950" indent="-285750" algn="l" defTabSz="457200" rtl="0" eaLnBrk="1" latinLnBrk="0" hangingPunct="1">
        <a:spcBef>
          <a:spcPct val="20000"/>
        </a:spcBef>
        <a:buFont typeface="Arial"/>
        <a:buChar char="–"/>
        <a:defRPr sz="2400" b="0" i="0" kern="1200">
          <a:solidFill>
            <a:schemeClr val="tx1"/>
          </a:solidFill>
          <a:latin typeface="Gill Sans Light"/>
          <a:ea typeface="+mn-ea"/>
          <a:cs typeface="Gill Sans Light"/>
        </a:defRPr>
      </a:lvl2pPr>
      <a:lvl3pPr marL="1143000" indent="-228600" algn="l" defTabSz="457200" rtl="0" eaLnBrk="1" latinLnBrk="0" hangingPunct="1">
        <a:spcBef>
          <a:spcPct val="20000"/>
        </a:spcBef>
        <a:buFont typeface="Arial"/>
        <a:buChar char="•"/>
        <a:defRPr sz="2400" b="0" i="0" kern="1200">
          <a:solidFill>
            <a:schemeClr val="tx1"/>
          </a:solidFill>
          <a:latin typeface="Gill Sans Light"/>
          <a:ea typeface="+mn-ea"/>
          <a:cs typeface="Gill Sans Light"/>
        </a:defRPr>
      </a:lvl3pPr>
      <a:lvl4pPr marL="1600200" indent="-228600" algn="l" defTabSz="457200" rtl="0" eaLnBrk="1" latinLnBrk="0" hangingPunct="1">
        <a:spcBef>
          <a:spcPct val="20000"/>
        </a:spcBef>
        <a:buFont typeface="Arial"/>
        <a:buChar char="–"/>
        <a:defRPr sz="2000" b="0" i="0" kern="1200">
          <a:solidFill>
            <a:schemeClr val="tx1"/>
          </a:solidFill>
          <a:latin typeface="Gill Sans Light"/>
          <a:ea typeface="+mn-ea"/>
          <a:cs typeface="Gill Sans Light"/>
        </a:defRPr>
      </a:lvl4pPr>
      <a:lvl5pPr marL="2057400" indent="-228600" algn="l" defTabSz="457200" rtl="0" eaLnBrk="1" latinLnBrk="0" hangingPunct="1">
        <a:spcBef>
          <a:spcPct val="20000"/>
        </a:spcBef>
        <a:buFont typeface="Arial"/>
        <a:buChar char="»"/>
        <a:defRPr sz="2000" b="0" i="0" kern="1200">
          <a:solidFill>
            <a:schemeClr val="tx1"/>
          </a:solidFill>
          <a:latin typeface="Gill Sans Light"/>
          <a:ea typeface="+mn-ea"/>
          <a:cs typeface="Gill Sans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006078"/>
            <a:ext cx="8229600" cy="339447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4" name="Picture 3" descr="Screen Shot 2015-12-08 at 7.04.00 PM.png"/>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782990" y="4763718"/>
            <a:ext cx="3708983" cy="356896"/>
          </a:xfrm>
          <a:prstGeom prst="rect">
            <a:avLst/>
          </a:prstGeom>
        </p:spPr>
      </p:pic>
    </p:spTree>
    <p:extLst>
      <p:ext uri="{BB962C8B-B14F-4D97-AF65-F5344CB8AC3E}">
        <p14:creationId xmlns:p14="http://schemas.microsoft.com/office/powerpoint/2010/main" val="4279784838"/>
      </p:ext>
    </p:extLst>
  </p:cSld>
  <p:clrMap bg1="lt1" tx1="dk1" bg2="lt2" tx2="dk2" accent1="accent1" accent2="accent2" accent3="accent3" accent4="accent4" accent5="accent5" accent6="accent6" hlink="hlink" folHlink="folHlink"/>
  <p:sldLayoutIdLst>
    <p:sldLayoutId id="2147483887" r:id="rId1"/>
    <p:sldLayoutId id="2147483888" r:id="rId2"/>
    <p:sldLayoutId id="2147483889" r:id="rId3"/>
    <p:sldLayoutId id="2147483890" r:id="rId4"/>
    <p:sldLayoutId id="2147483891" r:id="rId5"/>
    <p:sldLayoutId id="2147483892" r:id="rId6"/>
    <p:sldLayoutId id="2147483893" r:id="rId7"/>
    <p:sldLayoutId id="2147483894" r:id="rId8"/>
    <p:sldLayoutId id="2147483895" r:id="rId9"/>
    <p:sldLayoutId id="2147483896" r:id="rId10"/>
  </p:sldLayoutIdLst>
  <p:hf hdr="0" ftr="0" dt="0"/>
  <p:txStyles>
    <p:titleStyle>
      <a:lvl1pPr algn="r" defTabSz="457200" rtl="0" eaLnBrk="1" latinLnBrk="0" hangingPunct="1">
        <a:spcBef>
          <a:spcPct val="0"/>
        </a:spcBef>
        <a:buNone/>
        <a:defRPr sz="3200" b="0" kern="1200">
          <a:solidFill>
            <a:schemeClr val="tx1"/>
          </a:solidFill>
          <a:latin typeface="Gill Sans"/>
          <a:ea typeface="+mj-ea"/>
          <a:cs typeface="Gill Sans"/>
        </a:defRPr>
      </a:lvl1pPr>
    </p:titleStyle>
    <p:bodyStyle>
      <a:lvl1pPr marL="681038" indent="-342900" algn="l" defTabSz="457200" rtl="0" eaLnBrk="1" latinLnBrk="0" hangingPunct="1">
        <a:spcBef>
          <a:spcPct val="20000"/>
        </a:spcBef>
        <a:buFont typeface="Arial"/>
        <a:buChar char="•"/>
        <a:defRPr sz="2800" kern="1200">
          <a:solidFill>
            <a:schemeClr val="tx1"/>
          </a:solidFill>
          <a:latin typeface="Gill Sans Light"/>
          <a:ea typeface="+mn-ea"/>
          <a:cs typeface="Gill Sans Light"/>
        </a:defRPr>
      </a:lvl1pPr>
      <a:lvl2pPr marL="1028700" indent="-285750" algn="l" defTabSz="457200" rtl="0" eaLnBrk="1" latinLnBrk="0" hangingPunct="1">
        <a:spcBef>
          <a:spcPct val="20000"/>
        </a:spcBef>
        <a:buFont typeface="Arial"/>
        <a:buChar char="–"/>
        <a:defRPr sz="2400" kern="1200">
          <a:solidFill>
            <a:schemeClr val="tx1"/>
          </a:solidFill>
          <a:latin typeface="Gill Sans Light"/>
          <a:ea typeface="+mn-ea"/>
          <a:cs typeface="Gill Sans Light"/>
        </a:defRPr>
      </a:lvl2pPr>
      <a:lvl3pPr marL="1373188" indent="-225425" algn="l" defTabSz="457200" rtl="0" eaLnBrk="1" latinLnBrk="0" hangingPunct="1">
        <a:spcBef>
          <a:spcPct val="20000"/>
        </a:spcBef>
        <a:buFont typeface="Arial"/>
        <a:buChar char="•"/>
        <a:defRPr sz="2000" kern="1200">
          <a:solidFill>
            <a:schemeClr val="tx1"/>
          </a:solidFill>
          <a:latin typeface="Gill Sans Light"/>
          <a:ea typeface="+mn-ea"/>
          <a:cs typeface="Gill Sans Light"/>
        </a:defRPr>
      </a:lvl3pPr>
      <a:lvl4pPr marL="1833563" indent="-228600" algn="l" defTabSz="457200" rtl="0" eaLnBrk="1" latinLnBrk="0" hangingPunct="1">
        <a:spcBef>
          <a:spcPct val="20000"/>
        </a:spcBef>
        <a:buFont typeface="Arial"/>
        <a:buChar char="–"/>
        <a:defRPr sz="2000" kern="1200">
          <a:solidFill>
            <a:schemeClr val="tx1"/>
          </a:solidFill>
          <a:latin typeface="Gill Sans Light"/>
          <a:ea typeface="+mn-ea"/>
          <a:cs typeface="Gill Sans Light"/>
        </a:defRPr>
      </a:lvl4pPr>
      <a:lvl5pPr marL="2278063" indent="-228600" algn="l" defTabSz="457200" rtl="0" eaLnBrk="1" latinLnBrk="0" hangingPunct="1">
        <a:spcBef>
          <a:spcPct val="20000"/>
        </a:spcBef>
        <a:buFont typeface="Arial"/>
        <a:buChar char="»"/>
        <a:defRPr sz="2000" kern="1200">
          <a:solidFill>
            <a:schemeClr val="tx1"/>
          </a:solidFill>
          <a:latin typeface="Gill Sans Light"/>
          <a:ea typeface="+mn-ea"/>
          <a:cs typeface="Gill Sans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457200" y="4767264"/>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3124200" y="4767264"/>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uk-UA" smtClean="0"/>
              <a:t>‹#›</a:t>
            </a:r>
            <a:endParaRPr lang="en-US" dirty="0"/>
          </a:p>
        </p:txBody>
      </p:sp>
      <p:sp>
        <p:nvSpPr>
          <p:cNvPr id="6" name="Slide Number Placeholder 5"/>
          <p:cNvSpPr>
            <a:spLocks noGrp="1"/>
          </p:cNvSpPr>
          <p:nvPr>
            <p:ph type="sldNum" sz="quarter" idx="4"/>
          </p:nvPr>
        </p:nvSpPr>
        <p:spPr>
          <a:xfrm>
            <a:off x="6553200" y="4767264"/>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C2A5DF18-8519-FC43-AA94-CBF4177941FF}" type="slidenum">
              <a:rPr lang="en-US" smtClean="0"/>
              <a:t>‹#›</a:t>
            </a:fld>
            <a:endParaRPr lang="en-US"/>
          </a:p>
        </p:txBody>
      </p:sp>
    </p:spTree>
    <p:extLst>
      <p:ext uri="{BB962C8B-B14F-4D97-AF65-F5344CB8AC3E}">
        <p14:creationId xmlns:p14="http://schemas.microsoft.com/office/powerpoint/2010/main" val="2833570243"/>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Lst>
  <p:hf hdr="0" ftr="0" dt="0"/>
  <p:txStyles>
    <p:titleStyle>
      <a:lvl1pPr algn="ctr" defTabSz="457200" rtl="0" eaLnBrk="1" latinLnBrk="0" hangingPunct="1">
        <a:spcBef>
          <a:spcPct val="0"/>
        </a:spcBef>
        <a:buNone/>
        <a:defRPr sz="3200" b="0" i="0" kern="1200">
          <a:solidFill>
            <a:schemeClr val="tx1"/>
          </a:solidFill>
          <a:latin typeface="Helvetica"/>
          <a:ea typeface="+mj-ea"/>
          <a:cs typeface="Helvetica"/>
        </a:defRPr>
      </a:lvl1pPr>
    </p:titleStyle>
    <p:bodyStyle>
      <a:lvl1pPr marL="342900" indent="-342900" algn="l" defTabSz="457200" rtl="0" eaLnBrk="1" latinLnBrk="0" hangingPunct="1">
        <a:spcBef>
          <a:spcPct val="20000"/>
        </a:spcBef>
        <a:buFont typeface="Arial"/>
        <a:buChar char="•"/>
        <a:defRPr sz="2800" b="0" i="0" kern="1200">
          <a:solidFill>
            <a:schemeClr val="tx1"/>
          </a:solidFill>
          <a:latin typeface="Helvetica Light"/>
          <a:ea typeface="+mn-ea"/>
          <a:cs typeface="Helvetica Light"/>
        </a:defRPr>
      </a:lvl1pPr>
      <a:lvl2pPr marL="742950" indent="-285750" algn="l" defTabSz="457200" rtl="0" eaLnBrk="1" latinLnBrk="0" hangingPunct="1">
        <a:spcBef>
          <a:spcPct val="20000"/>
        </a:spcBef>
        <a:buFont typeface="Arial"/>
        <a:buChar char="–"/>
        <a:defRPr sz="2400" b="0" i="0" kern="1200">
          <a:solidFill>
            <a:schemeClr val="tx1"/>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b="0" i="0" kern="1200">
          <a:solidFill>
            <a:schemeClr val="tx1"/>
          </a:solidFill>
          <a:latin typeface="Helvetica Light"/>
          <a:ea typeface="+mn-ea"/>
          <a:cs typeface="Helvetica Light"/>
        </a:defRPr>
      </a:lvl3pPr>
      <a:lvl4pPr marL="1600200" indent="-228600" algn="l" defTabSz="457200" rtl="0" eaLnBrk="1" latinLnBrk="0" hangingPunct="1">
        <a:spcBef>
          <a:spcPct val="20000"/>
        </a:spcBef>
        <a:buFont typeface="Arial"/>
        <a:buChar char="–"/>
        <a:defRPr sz="2000" b="0" i="0" kern="1200">
          <a:solidFill>
            <a:schemeClr val="tx1"/>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chemeClr val="tx1"/>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s://www.bi.vt.edu/sdal/projects"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 Id="rId3" Type="http://schemas.openxmlformats.org/officeDocument/2006/relationships/image" Target="../media/image21.jpe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7.jpeg"/><Relationship Id="rId4" Type="http://schemas.microsoft.com/office/2007/relationships/hdphoto" Target="../media/hdphoto1.wdp"/><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png"/><Relationship Id="rId1" Type="http://schemas.openxmlformats.org/officeDocument/2006/relationships/slideLayout" Target="../slideLayouts/slideLayout8.xml"/><Relationship Id="rId2" Type="http://schemas.openxmlformats.org/officeDocument/2006/relationships/image" Target="../media/image4.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25.emf"/></Relationships>
</file>

<file path=ppt/slides/_rels/slide22.xml.rels><?xml version="1.0" encoding="UTF-8" standalone="yes"?>
<Relationships xmlns="http://schemas.openxmlformats.org/package/2006/relationships"><Relationship Id="rId3" Type="http://schemas.openxmlformats.org/officeDocument/2006/relationships/image" Target="../media/image25.emf"/><Relationship Id="rId4" Type="http://schemas.openxmlformats.org/officeDocument/2006/relationships/image" Target="../media/image26.png"/><Relationship Id="rId5" Type="http://schemas.openxmlformats.org/officeDocument/2006/relationships/image" Target="../media/image27.png"/><Relationship Id="rId6" Type="http://schemas.openxmlformats.org/officeDocument/2006/relationships/image" Target="../media/image28.png"/><Relationship Id="rId7" Type="http://schemas.openxmlformats.org/officeDocument/2006/relationships/image" Target="../media/image29.png"/><Relationship Id="rId8" Type="http://schemas.openxmlformats.org/officeDocument/2006/relationships/image" Target="../media/image30.png"/><Relationship Id="rId9" Type="http://schemas.openxmlformats.org/officeDocument/2006/relationships/image" Target="../media/image31.gif"/><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5.xml"/><Relationship Id="rId4" Type="http://schemas.openxmlformats.org/officeDocument/2006/relationships/notesSlide" Target="../notesSlides/notesSlide10.xml"/><Relationship Id="rId5" Type="http://schemas.openxmlformats.org/officeDocument/2006/relationships/image" Target="../media/image4.jpg"/><Relationship Id="rId6" Type="http://schemas.openxmlformats.org/officeDocument/2006/relationships/image" Target="../media/image32.png"/><Relationship Id="rId7" Type="http://schemas.openxmlformats.org/officeDocument/2006/relationships/image" Target="../media/image33.emf"/><Relationship Id="rId1" Type="http://schemas.microsoft.com/office/2007/relationships/media" Target="../media/media1.mp4"/><Relationship Id="rId2" Type="http://schemas.openxmlformats.org/officeDocument/2006/relationships/video" Target="../media/media1.mp4"/></Relationships>
</file>

<file path=ppt/slides/_rels/slide24.xml.rels><?xml version="1.0" encoding="UTF-8" standalone="yes"?>
<Relationships xmlns="http://schemas.openxmlformats.org/package/2006/relationships"><Relationship Id="rId3" Type="http://schemas.openxmlformats.org/officeDocument/2006/relationships/image" Target="../media/image4.jpg"/><Relationship Id="rId4" Type="http://schemas.openxmlformats.org/officeDocument/2006/relationships/image" Target="../media/image25.emf"/><Relationship Id="rId5" Type="http://schemas.openxmlformats.org/officeDocument/2006/relationships/image" Target="../media/image34.png"/><Relationship Id="rId6" Type="http://schemas.openxmlformats.org/officeDocument/2006/relationships/image" Target="../media/image35.png"/><Relationship Id="rId1" Type="http://schemas.openxmlformats.org/officeDocument/2006/relationships/slideLayout" Target="../slideLayouts/slideLayout5.xml"/><Relationship Id="rId2" Type="http://schemas.openxmlformats.org/officeDocument/2006/relationships/notesSlide" Target="../notesSlides/notesSlide11.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9.xml"/><Relationship Id="rId4" Type="http://schemas.openxmlformats.org/officeDocument/2006/relationships/notesSlide" Target="../notesSlides/notesSlide12.xml"/><Relationship Id="rId5" Type="http://schemas.openxmlformats.org/officeDocument/2006/relationships/image" Target="../media/image36.png"/><Relationship Id="rId6" Type="http://schemas.openxmlformats.org/officeDocument/2006/relationships/image" Target="../media/image4.jpg"/><Relationship Id="rId7" Type="http://schemas.openxmlformats.org/officeDocument/2006/relationships/image" Target="../media/image37.png"/><Relationship Id="rId8" Type="http://schemas.openxmlformats.org/officeDocument/2006/relationships/image" Target="../media/image38.png"/><Relationship Id="rId1" Type="http://schemas.microsoft.com/office/2007/relationships/media" Target="../media/media2.mp4"/><Relationship Id="rId2" Type="http://schemas.openxmlformats.org/officeDocument/2006/relationships/video" Target="../media/media2.mp4"/></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39.jpeg"/><Relationship Id="rId4" Type="http://schemas.openxmlformats.org/officeDocument/2006/relationships/image" Target="../media/image40.jpeg"/><Relationship Id="rId1" Type="http://schemas.openxmlformats.org/officeDocument/2006/relationships/slideLayout" Target="../slideLayouts/slideLayout5.xml"/><Relationship Id="rId2" Type="http://schemas.openxmlformats.org/officeDocument/2006/relationships/notesSlide" Target="../notesSlides/notesSlide13.xml"/></Relationships>
</file>

<file path=ppt/slides/_rels/slide28.xml.rels><?xml version="1.0" encoding="UTF-8" standalone="yes"?>
<Relationships xmlns="http://schemas.openxmlformats.org/package/2006/relationships"><Relationship Id="rId3" Type="http://schemas.openxmlformats.org/officeDocument/2006/relationships/image" Target="../media/image41.jpeg"/><Relationship Id="rId4" Type="http://schemas.openxmlformats.org/officeDocument/2006/relationships/image" Target="../media/image42.jpeg"/><Relationship Id="rId5" Type="http://schemas.openxmlformats.org/officeDocument/2006/relationships/image" Target="../media/image43.emf"/><Relationship Id="rId6" Type="http://schemas.openxmlformats.org/officeDocument/2006/relationships/image" Target="../media/image44.png"/><Relationship Id="rId7" Type="http://schemas.openxmlformats.org/officeDocument/2006/relationships/image" Target="../media/image45.png"/><Relationship Id="rId8" Type="http://schemas.openxmlformats.org/officeDocument/2006/relationships/image" Target="../media/image46.jpeg"/><Relationship Id="rId9" Type="http://schemas.microsoft.com/office/2007/relationships/hdphoto" Target="../media/hdphoto2.wdp"/><Relationship Id="rId1" Type="http://schemas.openxmlformats.org/officeDocument/2006/relationships/slideLayout" Target="../slideLayouts/slideLayout5.xml"/><Relationship Id="rId2" Type="http://schemas.openxmlformats.org/officeDocument/2006/relationships/notesSlide" Target="../notesSlides/notesSlide1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7.jpg"/><Relationship Id="rId4" Type="http://schemas.openxmlformats.org/officeDocument/2006/relationships/image" Target="../media/image48.png"/><Relationship Id="rId5" Type="http://schemas.openxmlformats.org/officeDocument/2006/relationships/image" Target="../media/image49.pn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32.xml.rels><?xml version="1.0" encoding="UTF-8" standalone="yes"?>
<Relationships xmlns="http://schemas.openxmlformats.org/package/2006/relationships"><Relationship Id="rId3" Type="http://schemas.openxmlformats.org/officeDocument/2006/relationships/image" Target="../media/image47.jpg"/><Relationship Id="rId4" Type="http://schemas.openxmlformats.org/officeDocument/2006/relationships/image" Target="../media/image48.png"/><Relationship Id="rId5" Type="http://schemas.openxmlformats.org/officeDocument/2006/relationships/image" Target="../media/image49.png"/><Relationship Id="rId6" Type="http://schemas.openxmlformats.org/officeDocument/2006/relationships/image" Target="../media/image50.tiff"/><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33.xml.rels><?xml version="1.0" encoding="UTF-8" standalone="yes"?>
<Relationships xmlns="http://schemas.openxmlformats.org/package/2006/relationships"><Relationship Id="rId3" Type="http://schemas.openxmlformats.org/officeDocument/2006/relationships/image" Target="../media/image49.png"/><Relationship Id="rId4" Type="http://schemas.openxmlformats.org/officeDocument/2006/relationships/image" Target="../media/image51.png"/><Relationship Id="rId5" Type="http://schemas.openxmlformats.org/officeDocument/2006/relationships/image" Target="../media/image52.png"/><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34.xml.rels><?xml version="1.0" encoding="UTF-8" standalone="yes"?>
<Relationships xmlns="http://schemas.openxmlformats.org/package/2006/relationships"><Relationship Id="rId11" Type="http://schemas.openxmlformats.org/officeDocument/2006/relationships/image" Target="../media/image60.jpeg"/><Relationship Id="rId12" Type="http://schemas.microsoft.com/office/2007/relationships/hdphoto" Target="../media/hdphoto4.wdp"/><Relationship Id="rId13" Type="http://schemas.openxmlformats.org/officeDocument/2006/relationships/image" Target="../media/image47.jpg"/><Relationship Id="rId14" Type="http://schemas.openxmlformats.org/officeDocument/2006/relationships/image" Target="../media/image48.png"/><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53.tiff"/><Relationship Id="rId4" Type="http://schemas.openxmlformats.org/officeDocument/2006/relationships/image" Target="../media/image54.png"/><Relationship Id="rId5" Type="http://schemas.openxmlformats.org/officeDocument/2006/relationships/image" Target="../media/image55.png"/><Relationship Id="rId6" Type="http://schemas.openxmlformats.org/officeDocument/2006/relationships/image" Target="../media/image56.tiff"/><Relationship Id="rId7" Type="http://schemas.openxmlformats.org/officeDocument/2006/relationships/image" Target="../media/image57.tiff"/><Relationship Id="rId8" Type="http://schemas.openxmlformats.org/officeDocument/2006/relationships/image" Target="../media/image58.png"/><Relationship Id="rId9" Type="http://schemas.openxmlformats.org/officeDocument/2006/relationships/image" Target="../media/image59.jpeg"/><Relationship Id="rId10" Type="http://schemas.microsoft.com/office/2007/relationships/hdphoto" Target="../media/hdphoto3.wdp"/></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 Id="rId3" Type="http://schemas.openxmlformats.org/officeDocument/2006/relationships/image" Target="../media/image6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62.emf"/></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0.png"/><Relationship Id="rId6" Type="http://schemas.openxmlformats.org/officeDocument/2006/relationships/image" Target="../media/image11.png"/><Relationship Id="rId1" Type="http://schemas.openxmlformats.org/officeDocument/2006/relationships/slideLayout" Target="../slideLayouts/slideLayout6.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42.xml.rels><?xml version="1.0" encoding="UTF-8" standalone="yes"?>
<Relationships xmlns="http://schemas.openxmlformats.org/package/2006/relationships"><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image" Target="../media/image65.png"/><Relationship Id="rId1" Type="http://schemas.openxmlformats.org/officeDocument/2006/relationships/slideLayout" Target="../slideLayouts/slideLayout4.xml"/><Relationship Id="rId2" Type="http://schemas.openxmlformats.org/officeDocument/2006/relationships/notesSlide" Target="../notesSlides/notesSlide2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44.xml.rels><?xml version="1.0" encoding="UTF-8" standalone="yes"?>
<Relationships xmlns="http://schemas.openxmlformats.org/package/2006/relationships"><Relationship Id="rId3" Type="http://schemas.openxmlformats.org/officeDocument/2006/relationships/image" Target="../media/image66.png"/><Relationship Id="rId4" Type="http://schemas.openxmlformats.org/officeDocument/2006/relationships/image" Target="../media/image67.png"/><Relationship Id="rId1" Type="http://schemas.openxmlformats.org/officeDocument/2006/relationships/slideLayout" Target="../slideLayouts/slideLayout6.xml"/><Relationship Id="rId2" Type="http://schemas.openxmlformats.org/officeDocument/2006/relationships/notesSlide" Target="../notesSlides/notesSlide2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8.png"/><Relationship Id="rId3" Type="http://schemas.openxmlformats.org/officeDocument/2006/relationships/image" Target="../media/image67.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14.png"/><Relationship Id="rId7" Type="http://schemas.openxmlformats.org/officeDocument/2006/relationships/image" Target="../media/image15.png"/><Relationship Id="rId8" Type="http://schemas.openxmlformats.org/officeDocument/2006/relationships/image" Target="../media/image16.png"/><Relationship Id="rId9" Type="http://schemas.openxmlformats.org/officeDocument/2006/relationships/image" Target="../media/image17.png"/><Relationship Id="rId10" Type="http://schemas.openxmlformats.org/officeDocument/2006/relationships/image" Target="../media/image18.png"/><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52.xml.rels><?xml version="1.0" encoding="UTF-8" standalone="yes"?>
<Relationships xmlns="http://schemas.openxmlformats.org/package/2006/relationships"><Relationship Id="rId3" Type="http://schemas.openxmlformats.org/officeDocument/2006/relationships/image" Target="../media/image69.png"/><Relationship Id="rId4" Type="http://schemas.openxmlformats.org/officeDocument/2006/relationships/image" Target="../media/image70.png"/><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71.tiff"/></Relationships>
</file>

<file path=ppt/slides/_rels/slide55.xml.rels><?xml version="1.0" encoding="UTF-8" standalone="yes"?>
<Relationships xmlns="http://schemas.openxmlformats.org/package/2006/relationships"><Relationship Id="rId3" Type="http://schemas.openxmlformats.org/officeDocument/2006/relationships/image" Target="../media/image72.png"/><Relationship Id="rId4" Type="http://schemas.openxmlformats.org/officeDocument/2006/relationships/image" Target="../media/image71.tiff"/><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s>
</file>

<file path=ppt/slides/_rels/slide57.xml.rels><?xml version="1.0" encoding="UTF-8" standalone="yes"?>
<Relationships xmlns="http://schemas.openxmlformats.org/package/2006/relationships"><Relationship Id="rId3" Type="http://schemas.openxmlformats.org/officeDocument/2006/relationships/hyperlink" Target="mailto:aschroed@vbi.vt.edu" TargetMode="External"/><Relationship Id="rId4" Type="http://schemas.openxmlformats.org/officeDocument/2006/relationships/hyperlink" Target="mailto:klyman@vbi.vt.edu" TargetMode="External"/><Relationship Id="rId5" Type="http://schemas.openxmlformats.org/officeDocument/2006/relationships/hyperlink" Target="mailto:shernita@vbi.vt.edu" TargetMode="External"/><Relationship Id="rId6" Type="http://schemas.openxmlformats.org/officeDocument/2006/relationships/hyperlink" Target="https://www.bi.vt.edu/sdal/careers/call-for-students" TargetMode="External"/><Relationship Id="rId1" Type="http://schemas.openxmlformats.org/officeDocument/2006/relationships/slideLayout" Target="../slideLayouts/slideLayout6.xml"/><Relationship Id="rId2" Type="http://schemas.openxmlformats.org/officeDocument/2006/relationships/hyperlink" Target="mailto:gkorkmaz@vbi.vt.edu" TargetMode="Externa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 Id="rId3" Type="http://schemas.openxmlformats.org/officeDocument/2006/relationships/image" Target="../media/image19.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73.png"/><Relationship Id="rId5" Type="http://schemas.openxmlformats.org/officeDocument/2006/relationships/image" Target="../media/image74.png"/><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62.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75.png"/><Relationship Id="rId5" Type="http://schemas.openxmlformats.org/officeDocument/2006/relationships/image" Target="../media/image76.png"/><Relationship Id="rId1" Type="http://schemas.openxmlformats.org/officeDocument/2006/relationships/slideLayout" Target="../slideLayouts/slideLayout5.xml"/><Relationship Id="rId2" Type="http://schemas.openxmlformats.org/officeDocument/2006/relationships/notesSlide" Target="../notesSlides/notesSlide40.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77.png"/></Relationships>
</file>

<file path=ppt/slides/_rels/slide65.xml.rels><?xml version="1.0" encoding="UTF-8" standalone="yes"?>
<Relationships xmlns="http://schemas.openxmlformats.org/package/2006/relationships"><Relationship Id="rId3" Type="http://schemas.openxmlformats.org/officeDocument/2006/relationships/image" Target="../media/image78.tiff"/><Relationship Id="rId4" Type="http://schemas.openxmlformats.org/officeDocument/2006/relationships/image" Target="../media/image79.png"/><Relationship Id="rId1" Type="http://schemas.openxmlformats.org/officeDocument/2006/relationships/slideLayout" Target="../slideLayouts/slideLayout5.xml"/><Relationship Id="rId2" Type="http://schemas.openxmlformats.org/officeDocument/2006/relationships/notesSlide" Target="../notesSlides/notesSlide4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education.ky.gov/educational/CCR/Pages/default.aspx" TargetMode="External"/></Relationships>
</file>

<file path=ppt/slides/_rels/slide67.xml.rels><?xml version="1.0" encoding="UTF-8" standalone="yes"?>
<Relationships xmlns="http://schemas.openxmlformats.org/package/2006/relationships"><Relationship Id="rId3" Type="http://schemas.openxmlformats.org/officeDocument/2006/relationships/image" Target="../media/image48.png"/><Relationship Id="rId4" Type="http://schemas.openxmlformats.org/officeDocument/2006/relationships/image" Target="../media/image80.png"/><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68.xml.rels><?xml version="1.0" encoding="UTF-8" standalone="yes"?>
<Relationships xmlns="http://schemas.openxmlformats.org/package/2006/relationships"><Relationship Id="rId3" Type="http://schemas.openxmlformats.org/officeDocument/2006/relationships/image" Target="../media/image81.tiff"/><Relationship Id="rId4" Type="http://schemas.openxmlformats.org/officeDocument/2006/relationships/image" Target="../media/image47.jpg"/><Relationship Id="rId5" Type="http://schemas.openxmlformats.org/officeDocument/2006/relationships/image" Target="../media/image82.png"/><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69.xml.rels><?xml version="1.0" encoding="UTF-8" standalone="yes"?>
<Relationships xmlns="http://schemas.openxmlformats.org/package/2006/relationships"><Relationship Id="rId3" Type="http://schemas.openxmlformats.org/officeDocument/2006/relationships/image" Target="../media/image49.png"/><Relationship Id="rId4" Type="http://schemas.openxmlformats.org/officeDocument/2006/relationships/image" Target="../media/image83.png"/><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0.jpe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71.xml.rels><?xml version="1.0" encoding="UTF-8" standalone="yes"?>
<Relationships xmlns="http://schemas.openxmlformats.org/package/2006/relationships"><Relationship Id="rId3" Type="http://schemas.openxmlformats.org/officeDocument/2006/relationships/chart" Target="../charts/chart1.xml"/><Relationship Id="rId4" Type="http://schemas.openxmlformats.org/officeDocument/2006/relationships/chart" Target="../charts/chart2.xml"/><Relationship Id="rId1" Type="http://schemas.openxmlformats.org/officeDocument/2006/relationships/slideLayout" Target="../slideLayouts/slideLayout6.xml"/><Relationship Id="rId2" Type="http://schemas.openxmlformats.org/officeDocument/2006/relationships/notesSlide" Target="../notesSlides/notesSlide47.xml"/></Relationships>
</file>

<file path=ppt/slides/_rels/slide72.xml.rels><?xml version="1.0" encoding="UTF-8" standalone="yes"?>
<Relationships xmlns="http://schemas.openxmlformats.org/package/2006/relationships"><Relationship Id="rId3" Type="http://schemas.openxmlformats.org/officeDocument/2006/relationships/image" Target="../media/image84.png"/><Relationship Id="rId4" Type="http://schemas.openxmlformats.org/officeDocument/2006/relationships/image" Target="../media/image85.jpeg"/><Relationship Id="rId5" Type="http://schemas.openxmlformats.org/officeDocument/2006/relationships/image" Target="../media/image86.jpeg"/><Relationship Id="rId6" Type="http://schemas.openxmlformats.org/officeDocument/2006/relationships/image" Target="../media/image87.jpeg"/><Relationship Id="rId7" Type="http://schemas.openxmlformats.org/officeDocument/2006/relationships/image" Target="../media/image88.jpeg"/><Relationship Id="rId1" Type="http://schemas.openxmlformats.org/officeDocument/2006/relationships/slideLayout" Target="../slideLayouts/slideLayout6.xml"/><Relationship Id="rId2" Type="http://schemas.openxmlformats.org/officeDocument/2006/relationships/notesSlide" Target="../notesSlides/notesSlide48.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s://www.bi.vt.edu/sdal/careers/call-for-students/student-poster-presentations"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152400" y="1504950"/>
            <a:ext cx="6629400" cy="1102519"/>
          </a:xfrm>
        </p:spPr>
        <p:txBody>
          <a:bodyPr>
            <a:noAutofit/>
          </a:bodyPr>
          <a:lstStyle/>
          <a:p>
            <a:r>
              <a:rPr lang="en-US" sz="3600" dirty="0" smtClean="0">
                <a:solidFill>
                  <a:srgbClr val="7030A0"/>
                </a:solidFill>
                <a:ea typeface="Arial Narrow" charset="0"/>
              </a:rPr>
              <a:t>Data</a:t>
            </a:r>
            <a:r>
              <a:rPr lang="en-US" sz="3600" dirty="0" smtClean="0">
                <a:ea typeface="Arial Narrow" charset="0"/>
              </a:rPr>
              <a:t> </a:t>
            </a:r>
            <a:r>
              <a:rPr lang="en-US" sz="3600" dirty="0" smtClean="0">
                <a:solidFill>
                  <a:schemeClr val="accent6">
                    <a:lumMod val="75000"/>
                  </a:schemeClr>
                </a:solidFill>
                <a:ea typeface="Arial Narrow" charset="0"/>
              </a:rPr>
              <a:t>Science</a:t>
            </a:r>
            <a:r>
              <a:rPr lang="en-US" sz="3600" dirty="0" smtClean="0">
                <a:ea typeface="Arial Narrow" charset="0"/>
              </a:rPr>
              <a:t> </a:t>
            </a:r>
            <a:r>
              <a:rPr lang="en-US" sz="3600" dirty="0" smtClean="0">
                <a:solidFill>
                  <a:schemeClr val="accent1">
                    <a:lumMod val="75000"/>
                  </a:schemeClr>
                </a:solidFill>
                <a:ea typeface="Arial Narrow" charset="0"/>
              </a:rPr>
              <a:t>for</a:t>
            </a:r>
            <a:r>
              <a:rPr lang="en-US" sz="3600" dirty="0" smtClean="0">
                <a:ea typeface="Arial Narrow" charset="0"/>
              </a:rPr>
              <a:t> </a:t>
            </a:r>
            <a:r>
              <a:rPr lang="en-US" sz="3600" dirty="0" smtClean="0">
                <a:solidFill>
                  <a:srgbClr val="B11831"/>
                </a:solidFill>
                <a:ea typeface="Arial Narrow" charset="0"/>
              </a:rPr>
              <a:t>Public</a:t>
            </a:r>
            <a:r>
              <a:rPr lang="en-US" sz="3600" dirty="0" smtClean="0">
                <a:ea typeface="Arial Narrow" charset="0"/>
              </a:rPr>
              <a:t> </a:t>
            </a:r>
            <a:r>
              <a:rPr lang="en-US" sz="3600" dirty="0">
                <a:solidFill>
                  <a:srgbClr val="266001"/>
                </a:solidFill>
                <a:ea typeface="Arial Narrow" charset="0"/>
              </a:rPr>
              <a:t>Good</a:t>
            </a:r>
            <a:r>
              <a:rPr lang="en-US" sz="3600" dirty="0" smtClean="0">
                <a:ea typeface="Arial Narrow" charset="0"/>
              </a:rPr>
              <a:t/>
            </a:r>
            <a:br>
              <a:rPr lang="en-US" sz="3600" dirty="0" smtClean="0">
                <a:ea typeface="Arial Narrow" charset="0"/>
              </a:rPr>
            </a:br>
            <a:r>
              <a:rPr lang="en-US" sz="3600" dirty="0" smtClean="0">
                <a:ea typeface="Arial Narrow" charset="0"/>
              </a:rPr>
              <a:t>Summer Program</a:t>
            </a:r>
            <a:endParaRPr lang="en-US" sz="3600" dirty="0">
              <a:ea typeface="Arial Narrow" charset="0"/>
            </a:endParaRPr>
          </a:p>
        </p:txBody>
      </p:sp>
    </p:spTree>
    <p:extLst>
      <p:ext uri="{BB962C8B-B14F-4D97-AF65-F5344CB8AC3E}">
        <p14:creationId xmlns:p14="http://schemas.microsoft.com/office/powerpoint/2010/main" val="1928511076"/>
      </p:ext>
    </p:extLst>
  </p:cSld>
  <p:clrMapOvr>
    <a:masterClrMapping/>
  </p:clrMapOvr>
  <p:transition spd="slow">
    <p:wip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DSPG Fellow Applications</a:t>
            </a:r>
            <a:endParaRPr lang="en-US" dirty="0"/>
          </a:p>
        </p:txBody>
      </p:sp>
      <p:sp>
        <p:nvSpPr>
          <p:cNvPr id="6" name="TextBox 5"/>
          <p:cNvSpPr txBox="1"/>
          <p:nvPr/>
        </p:nvSpPr>
        <p:spPr>
          <a:xfrm>
            <a:off x="533400" y="1063229"/>
            <a:ext cx="8305800" cy="3734740"/>
          </a:xfrm>
          <a:prstGeom prst="rect">
            <a:avLst/>
          </a:prstGeom>
          <a:noFill/>
        </p:spPr>
        <p:txBody>
          <a:bodyPr wrap="square" rtlCol="0">
            <a:spAutoFit/>
          </a:bodyPr>
          <a:lstStyle/>
          <a:p>
            <a:pPr marL="342900" indent="-342900">
              <a:lnSpc>
                <a:spcPct val="150000"/>
              </a:lnSpc>
              <a:buFont typeface="Arial" charset="0"/>
              <a:buChar char="•"/>
            </a:pPr>
            <a:r>
              <a:rPr lang="en-US" sz="2000" dirty="0" smtClean="0"/>
              <a:t>Deadline: </a:t>
            </a:r>
            <a:r>
              <a:rPr lang="en-US" sz="2000" b="1" dirty="0" smtClean="0"/>
              <a:t>February </a:t>
            </a:r>
            <a:r>
              <a:rPr lang="en-US" sz="2000" b="1" dirty="0"/>
              <a:t>1, 2017</a:t>
            </a:r>
            <a:r>
              <a:rPr lang="en-US" sz="2000" dirty="0" smtClean="0"/>
              <a:t>.</a:t>
            </a:r>
          </a:p>
          <a:p>
            <a:pPr marL="342900" indent="-342900">
              <a:lnSpc>
                <a:spcPct val="150000"/>
              </a:lnSpc>
              <a:buFont typeface="Arial" charset="0"/>
              <a:buChar char="•"/>
            </a:pPr>
            <a:r>
              <a:rPr lang="en-US" sz="2000" dirty="0" smtClean="0"/>
              <a:t>Requirement is to have </a:t>
            </a:r>
            <a:r>
              <a:rPr lang="en-US" sz="2000" dirty="0"/>
              <a:t>a completed bachelor's degree in any discipline from an accredited academic institution or be actively enrolled as a master's or PhD student at a U.S. university. </a:t>
            </a:r>
          </a:p>
          <a:p>
            <a:pPr marL="342900" indent="-342900">
              <a:lnSpc>
                <a:spcPct val="150000"/>
              </a:lnSpc>
              <a:buFont typeface="Arial" charset="0"/>
              <a:buChar char="•"/>
            </a:pPr>
            <a:r>
              <a:rPr lang="en-US" sz="2000" dirty="0" smtClean="0"/>
              <a:t>Complete </a:t>
            </a:r>
            <a:r>
              <a:rPr lang="en-US" sz="2000" dirty="0"/>
              <a:t>our online application and diversity data survey.</a:t>
            </a:r>
          </a:p>
          <a:p>
            <a:pPr marL="342900" indent="-342900">
              <a:lnSpc>
                <a:spcPct val="150000"/>
              </a:lnSpc>
              <a:buFont typeface="Arial" charset="0"/>
              <a:buChar char="•"/>
            </a:pPr>
            <a:r>
              <a:rPr lang="en-US" sz="2000" dirty="0"/>
              <a:t>Request two personal references (teachers, mentors, or employers) </a:t>
            </a:r>
            <a:endParaRPr lang="en-US" sz="2000" dirty="0" smtClean="0"/>
          </a:p>
          <a:p>
            <a:pPr>
              <a:lnSpc>
                <a:spcPct val="150000"/>
              </a:lnSpc>
            </a:pPr>
            <a:r>
              <a:rPr lang="en-US" sz="2000" dirty="0"/>
              <a:t/>
            </a:r>
            <a:br>
              <a:rPr lang="en-US" sz="2000" dirty="0"/>
            </a:br>
            <a:endParaRPr lang="en-US" sz="2000" dirty="0">
              <a:latin typeface="Gill Sans Light"/>
              <a:cs typeface="Gill Sans Light"/>
            </a:endParaRPr>
          </a:p>
        </p:txBody>
      </p:sp>
    </p:spTree>
    <p:extLst>
      <p:ext uri="{BB962C8B-B14F-4D97-AF65-F5344CB8AC3E}">
        <p14:creationId xmlns:p14="http://schemas.microsoft.com/office/powerpoint/2010/main" val="3591931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DSPG Honors Program Applications</a:t>
            </a:r>
            <a:endParaRPr lang="en-US" dirty="0"/>
          </a:p>
        </p:txBody>
      </p:sp>
      <p:sp>
        <p:nvSpPr>
          <p:cNvPr id="6" name="TextBox 5"/>
          <p:cNvSpPr txBox="1"/>
          <p:nvPr/>
        </p:nvSpPr>
        <p:spPr>
          <a:xfrm>
            <a:off x="533400" y="1063229"/>
            <a:ext cx="8305800" cy="4832092"/>
          </a:xfrm>
          <a:prstGeom prst="rect">
            <a:avLst/>
          </a:prstGeom>
          <a:noFill/>
        </p:spPr>
        <p:txBody>
          <a:bodyPr wrap="square" rtlCol="0">
            <a:spAutoFit/>
          </a:bodyPr>
          <a:lstStyle/>
          <a:p>
            <a:pPr marL="342900" indent="-342900">
              <a:lnSpc>
                <a:spcPct val="150000"/>
              </a:lnSpc>
              <a:buFont typeface="Arial" charset="0"/>
              <a:buChar char="•"/>
            </a:pPr>
            <a:r>
              <a:rPr lang="en-US" sz="2000" dirty="0" smtClean="0"/>
              <a:t>Deadline: </a:t>
            </a:r>
            <a:r>
              <a:rPr lang="en-US" sz="2000" b="1" dirty="0" smtClean="0"/>
              <a:t>March </a:t>
            </a:r>
            <a:r>
              <a:rPr lang="en-US" sz="2000" b="1" dirty="0"/>
              <a:t>1, 2017</a:t>
            </a:r>
            <a:r>
              <a:rPr lang="en-US" sz="2000" dirty="0" smtClean="0"/>
              <a:t>.</a:t>
            </a:r>
          </a:p>
          <a:p>
            <a:pPr marL="342900" indent="-342900">
              <a:lnSpc>
                <a:spcPct val="150000"/>
              </a:lnSpc>
              <a:buFont typeface="Arial" charset="0"/>
              <a:buChar char="•"/>
            </a:pPr>
            <a:r>
              <a:rPr lang="en-US" sz="2000" dirty="0" smtClean="0"/>
              <a:t>Requirement is to enroll in the following courses during the Summer I and Summer II semesters:</a:t>
            </a:r>
          </a:p>
          <a:p>
            <a:r>
              <a:rPr lang="en-US" sz="2000" b="1" u="sng" dirty="0"/>
              <a:t>Summer I</a:t>
            </a:r>
            <a:r>
              <a:rPr lang="en-US" sz="2000" dirty="0"/>
              <a:t/>
            </a:r>
            <a:br>
              <a:rPr lang="en-US" sz="2000" dirty="0"/>
            </a:br>
            <a:r>
              <a:rPr lang="en-US" sz="2000" dirty="0"/>
              <a:t>UH 4504: Honors Discovery and Innovation Studio (3 credits)</a:t>
            </a:r>
            <a:br>
              <a:rPr lang="en-US" sz="2000" dirty="0"/>
            </a:br>
            <a:r>
              <a:rPr lang="en-US" sz="2000" dirty="0"/>
              <a:t>UH 4994: Honors Undergraduate Research (3 credits)</a:t>
            </a:r>
          </a:p>
          <a:p>
            <a:r>
              <a:rPr lang="en-US" sz="2000" b="1" u="sng" dirty="0"/>
              <a:t>Summer II</a:t>
            </a:r>
            <a:r>
              <a:rPr lang="en-US" sz="2000" dirty="0"/>
              <a:t/>
            </a:r>
            <a:br>
              <a:rPr lang="en-US" sz="2000" dirty="0"/>
            </a:br>
            <a:r>
              <a:rPr lang="en-US" sz="2000" dirty="0"/>
              <a:t>UH 4504: Honors Discovery and Innovation Studio (3 credits)</a:t>
            </a:r>
            <a:br>
              <a:rPr lang="en-US" sz="2000" dirty="0"/>
            </a:br>
            <a:r>
              <a:rPr lang="en-US" sz="2000" dirty="0"/>
              <a:t>UH 4994: Honors Undergraduate Research (3 credits)</a:t>
            </a:r>
          </a:p>
          <a:p>
            <a:r>
              <a:rPr lang="en-US" sz="2000" dirty="0"/>
              <a:t/>
            </a:r>
            <a:br>
              <a:rPr lang="en-US" sz="2000" dirty="0"/>
            </a:br>
            <a:endParaRPr lang="en-US" sz="2000" dirty="0" smtClean="0"/>
          </a:p>
          <a:p>
            <a:pPr>
              <a:lnSpc>
                <a:spcPct val="150000"/>
              </a:lnSpc>
            </a:pPr>
            <a:r>
              <a:rPr lang="en-US" sz="2000" dirty="0"/>
              <a:t/>
            </a:r>
            <a:br>
              <a:rPr lang="en-US" sz="2000" dirty="0"/>
            </a:br>
            <a:endParaRPr lang="en-US" sz="2000" dirty="0">
              <a:latin typeface="Gill Sans Light"/>
              <a:cs typeface="Gill Sans Light"/>
            </a:endParaRPr>
          </a:p>
        </p:txBody>
      </p:sp>
    </p:spTree>
    <p:extLst>
      <p:ext uri="{BB962C8B-B14F-4D97-AF65-F5344CB8AC3E}">
        <p14:creationId xmlns:p14="http://schemas.microsoft.com/office/powerpoint/2010/main" val="3834462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Make a real impact</a:t>
            </a:r>
            <a:r>
              <a:rPr lang="en-US" dirty="0" smtClean="0"/>
              <a:t>.</a:t>
            </a:r>
            <a:endParaRPr lang="en-US" dirty="0"/>
          </a:p>
        </p:txBody>
      </p:sp>
      <p:sp>
        <p:nvSpPr>
          <p:cNvPr id="3" name="Rectangle 2"/>
          <p:cNvSpPr/>
          <p:nvPr/>
        </p:nvSpPr>
        <p:spPr>
          <a:xfrm>
            <a:off x="685800" y="1063229"/>
            <a:ext cx="7315200" cy="2031325"/>
          </a:xfrm>
          <a:prstGeom prst="rect">
            <a:avLst/>
          </a:prstGeom>
        </p:spPr>
        <p:txBody>
          <a:bodyPr wrap="square">
            <a:spAutoFit/>
          </a:bodyPr>
          <a:lstStyle/>
          <a:p>
            <a:pPr marL="285750" indent="-285750">
              <a:buFont typeface="Arial" charset="0"/>
              <a:buChar char="•"/>
            </a:pPr>
            <a:r>
              <a:rPr lang="en-US" dirty="0">
                <a:solidFill>
                  <a:srgbClr val="171717"/>
                </a:solidFill>
                <a:latin typeface="Trebuchet" charset="0"/>
              </a:rPr>
              <a:t>An opportunity to pursue </a:t>
            </a:r>
            <a:r>
              <a:rPr lang="en-US" dirty="0">
                <a:solidFill>
                  <a:srgbClr val="B11831"/>
                </a:solidFill>
                <a:latin typeface="Trebuchet" charset="0"/>
              </a:rPr>
              <a:t>community-based research</a:t>
            </a:r>
            <a:r>
              <a:rPr lang="en-US" dirty="0">
                <a:solidFill>
                  <a:srgbClr val="171717"/>
                </a:solidFill>
                <a:latin typeface="Trebuchet" charset="0"/>
              </a:rPr>
              <a:t> projects which inform ethical policymaking and address </a:t>
            </a:r>
            <a:r>
              <a:rPr lang="en-US" dirty="0">
                <a:solidFill>
                  <a:srgbClr val="0070C0"/>
                </a:solidFill>
                <a:latin typeface="Trebuchet" charset="0"/>
              </a:rPr>
              <a:t>real-world </a:t>
            </a:r>
            <a:r>
              <a:rPr lang="en-US" dirty="0" smtClean="0">
                <a:solidFill>
                  <a:srgbClr val="0070C0"/>
                </a:solidFill>
                <a:latin typeface="Trebuchet" charset="0"/>
              </a:rPr>
              <a:t>problems</a:t>
            </a:r>
            <a:r>
              <a:rPr lang="en-US" dirty="0">
                <a:latin typeface="Trebuchet" charset="0"/>
              </a:rPr>
              <a:t>.(</a:t>
            </a:r>
            <a:r>
              <a:rPr lang="en-US" dirty="0">
                <a:latin typeface="Trebuchet" charset="0"/>
                <a:hlinkClick r:id="rId2"/>
              </a:rPr>
              <a:t>https://</a:t>
            </a:r>
            <a:r>
              <a:rPr lang="en-US" dirty="0" smtClean="0">
                <a:latin typeface="Trebuchet" charset="0"/>
                <a:hlinkClick r:id="rId2"/>
              </a:rPr>
              <a:t>www.bi.vt.edu/sdal/projects</a:t>
            </a:r>
            <a:r>
              <a:rPr lang="en-US" dirty="0" smtClean="0">
                <a:latin typeface="Trebuchet" charset="0"/>
              </a:rPr>
              <a:t>)</a:t>
            </a:r>
            <a:endParaRPr lang="en-US" dirty="0" smtClean="0">
              <a:solidFill>
                <a:srgbClr val="0070C0"/>
              </a:solidFill>
              <a:latin typeface="Trebuchet" charset="0"/>
            </a:endParaRPr>
          </a:p>
          <a:p>
            <a:pPr marL="285750" indent="-285750">
              <a:buFont typeface="Arial" charset="0"/>
              <a:buChar char="•"/>
            </a:pPr>
            <a:endParaRPr lang="en-US" dirty="0">
              <a:solidFill>
                <a:srgbClr val="171717"/>
              </a:solidFill>
              <a:latin typeface="Trebuchet" charset="0"/>
            </a:endParaRPr>
          </a:p>
          <a:p>
            <a:pPr marL="285750" indent="-285750">
              <a:buFont typeface="Arial" charset="0"/>
              <a:buChar char="•"/>
            </a:pPr>
            <a:r>
              <a:rPr lang="en-US" dirty="0" smtClean="0">
                <a:solidFill>
                  <a:srgbClr val="171717"/>
                </a:solidFill>
                <a:latin typeface="Trebuchet" charset="0"/>
              </a:rPr>
              <a:t>Our </a:t>
            </a:r>
            <a:r>
              <a:rPr lang="en-US" dirty="0">
                <a:solidFill>
                  <a:srgbClr val="171717"/>
                </a:solidFill>
                <a:latin typeface="Trebuchet" charset="0"/>
              </a:rPr>
              <a:t>projects help guide the creation of </a:t>
            </a:r>
            <a:r>
              <a:rPr lang="en-US" dirty="0">
                <a:solidFill>
                  <a:srgbClr val="B11831"/>
                </a:solidFill>
                <a:latin typeface="Trebuchet" charset="0"/>
              </a:rPr>
              <a:t>resilient </a:t>
            </a:r>
            <a:r>
              <a:rPr lang="en-US" dirty="0" smtClean="0">
                <a:solidFill>
                  <a:srgbClr val="B11831"/>
                </a:solidFill>
                <a:latin typeface="Trebuchet" charset="0"/>
              </a:rPr>
              <a:t>communities</a:t>
            </a:r>
            <a:r>
              <a:rPr lang="en-US" dirty="0" smtClean="0">
                <a:solidFill>
                  <a:srgbClr val="171717"/>
                </a:solidFill>
                <a:latin typeface="Trebuchet" charset="0"/>
              </a:rPr>
              <a:t>, </a:t>
            </a:r>
            <a:r>
              <a:rPr lang="en-US" dirty="0">
                <a:solidFill>
                  <a:srgbClr val="171717"/>
                </a:solidFill>
                <a:latin typeface="Trebuchet" charset="0"/>
              </a:rPr>
              <a:t>inform </a:t>
            </a:r>
            <a:r>
              <a:rPr lang="en-US" dirty="0">
                <a:solidFill>
                  <a:schemeClr val="accent6">
                    <a:lumMod val="75000"/>
                  </a:schemeClr>
                </a:solidFill>
                <a:latin typeface="Trebuchet" charset="0"/>
              </a:rPr>
              <a:t>effective policy responses </a:t>
            </a:r>
            <a:r>
              <a:rPr lang="en-US" dirty="0">
                <a:solidFill>
                  <a:srgbClr val="171717"/>
                </a:solidFill>
                <a:latin typeface="Trebuchet" charset="0"/>
              </a:rPr>
              <a:t>to </a:t>
            </a:r>
            <a:r>
              <a:rPr lang="en-US" dirty="0">
                <a:solidFill>
                  <a:schemeClr val="accent3">
                    <a:lumMod val="75000"/>
                  </a:schemeClr>
                </a:solidFill>
                <a:latin typeface="Trebuchet MS" charset="0"/>
                <a:ea typeface="Trebuchet MS" charset="0"/>
                <a:cs typeface="Trebuchet MS" charset="0"/>
              </a:rPr>
              <a:t>public health </a:t>
            </a:r>
            <a:r>
              <a:rPr lang="en-US" dirty="0">
                <a:solidFill>
                  <a:srgbClr val="171717"/>
                </a:solidFill>
                <a:latin typeface="Trebuchet" charset="0"/>
              </a:rPr>
              <a:t>crises, and uncover key factors that drive </a:t>
            </a:r>
            <a:r>
              <a:rPr lang="en-US" dirty="0">
                <a:solidFill>
                  <a:srgbClr val="0070C0"/>
                </a:solidFill>
                <a:latin typeface="Trebuchet" charset="0"/>
              </a:rPr>
              <a:t>industrial innovation</a:t>
            </a:r>
            <a:r>
              <a:rPr lang="en-US" dirty="0" smtClean="0">
                <a:solidFill>
                  <a:srgbClr val="171717"/>
                </a:solidFill>
                <a:latin typeface="Trebuchet" charset="0"/>
              </a:rPr>
              <a:t>.</a:t>
            </a:r>
          </a:p>
        </p:txBody>
      </p:sp>
      <p:sp>
        <p:nvSpPr>
          <p:cNvPr id="4" name="TextBox 3"/>
          <p:cNvSpPr txBox="1"/>
          <p:nvPr/>
        </p:nvSpPr>
        <p:spPr>
          <a:xfrm>
            <a:off x="990600" y="3204265"/>
            <a:ext cx="7315200" cy="1015663"/>
          </a:xfrm>
          <a:prstGeom prst="rect">
            <a:avLst/>
          </a:prstGeom>
          <a:noFill/>
        </p:spPr>
        <p:txBody>
          <a:bodyPr wrap="square" rtlCol="0">
            <a:spAutoFit/>
          </a:bodyPr>
          <a:lstStyle/>
          <a:p>
            <a:r>
              <a:rPr lang="en-US" sz="2000" i="1" dirty="0" smtClean="0"/>
              <a:t>“</a:t>
            </a:r>
            <a:r>
              <a:rPr lang="en-US" sz="2000" i="1" dirty="0"/>
              <a:t>While classwork is heavy on numbers, being able to work directly with people at Arlington County government is eye-opening. It gives you a broader context and changes your world </a:t>
            </a:r>
            <a:r>
              <a:rPr lang="en-US" sz="2000" i="1" dirty="0" smtClean="0"/>
              <a:t>view.”</a:t>
            </a:r>
            <a:endParaRPr lang="en-US" sz="2000" i="1" dirty="0"/>
          </a:p>
        </p:txBody>
      </p:sp>
      <p:sp>
        <p:nvSpPr>
          <p:cNvPr id="6" name="TextBox 5"/>
          <p:cNvSpPr txBox="1"/>
          <p:nvPr/>
        </p:nvSpPr>
        <p:spPr>
          <a:xfrm>
            <a:off x="4648200" y="4273213"/>
            <a:ext cx="4102533" cy="400110"/>
          </a:xfrm>
          <a:prstGeom prst="rect">
            <a:avLst/>
          </a:prstGeom>
          <a:noFill/>
        </p:spPr>
        <p:txBody>
          <a:bodyPr wrap="none" rtlCol="0">
            <a:spAutoFit/>
          </a:bodyPr>
          <a:lstStyle/>
          <a:p>
            <a:r>
              <a:rPr lang="en-US" sz="2000" dirty="0" smtClean="0"/>
              <a:t>- Adrienne </a:t>
            </a:r>
            <a:r>
              <a:rPr lang="en-US" sz="2000" dirty="0"/>
              <a:t>Rogers</a:t>
            </a:r>
            <a:r>
              <a:rPr lang="en-US" sz="2000" dirty="0" smtClean="0"/>
              <a:t>, </a:t>
            </a:r>
            <a:r>
              <a:rPr lang="en-US" sz="2000" smtClean="0"/>
              <a:t>DSPG Fellow 2015 </a:t>
            </a:r>
            <a:endParaRPr lang="en-US" sz="2000" dirty="0">
              <a:latin typeface="Gill Sans Light"/>
              <a:cs typeface="Gill Sans Light"/>
            </a:endParaRPr>
          </a:p>
        </p:txBody>
      </p:sp>
    </p:spTree>
    <p:extLst>
      <p:ext uri="{BB962C8B-B14F-4D97-AF65-F5344CB8AC3E}">
        <p14:creationId xmlns:p14="http://schemas.microsoft.com/office/powerpoint/2010/main" val="5023075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Diversify your expertise</a:t>
            </a:r>
            <a:r>
              <a:rPr lang="en-US" dirty="0" smtClean="0"/>
              <a:t>.</a:t>
            </a:r>
            <a:endParaRPr lang="en-US" dirty="0"/>
          </a:p>
        </p:txBody>
      </p:sp>
      <p:sp>
        <p:nvSpPr>
          <p:cNvPr id="3" name="Rectangle 2"/>
          <p:cNvSpPr/>
          <p:nvPr/>
        </p:nvSpPr>
        <p:spPr>
          <a:xfrm>
            <a:off x="685800" y="1063229"/>
            <a:ext cx="7696200" cy="1477328"/>
          </a:xfrm>
          <a:prstGeom prst="rect">
            <a:avLst/>
          </a:prstGeom>
        </p:spPr>
        <p:txBody>
          <a:bodyPr wrap="square">
            <a:spAutoFit/>
          </a:bodyPr>
          <a:lstStyle/>
          <a:p>
            <a:pPr marL="285750" indent="-285750">
              <a:buFont typeface="Arial" charset="0"/>
              <a:buChar char="•"/>
            </a:pPr>
            <a:endParaRPr lang="en-US" dirty="0" smtClean="0">
              <a:latin typeface="Trebuchet MS" charset="0"/>
              <a:ea typeface="Trebuchet MS" charset="0"/>
              <a:cs typeface="Trebuchet MS" charset="0"/>
            </a:endParaRPr>
          </a:p>
          <a:p>
            <a:pPr marL="285750" indent="-285750">
              <a:buFont typeface="Arial" charset="0"/>
              <a:buChar char="•"/>
            </a:pPr>
            <a:r>
              <a:rPr lang="en-US" dirty="0" smtClean="0">
                <a:solidFill>
                  <a:srgbClr val="B11831"/>
                </a:solidFill>
                <a:latin typeface="Trebuchet MS" charset="0"/>
                <a:ea typeface="Trebuchet MS" charset="0"/>
                <a:cs typeface="Trebuchet MS" charset="0"/>
              </a:rPr>
              <a:t>Individualized mentors </a:t>
            </a:r>
            <a:r>
              <a:rPr lang="en-US" dirty="0" smtClean="0">
                <a:latin typeface="Trebuchet MS" charset="0"/>
                <a:ea typeface="Trebuchet MS" charset="0"/>
                <a:cs typeface="Trebuchet MS" charset="0"/>
              </a:rPr>
              <a:t>in </a:t>
            </a:r>
            <a:r>
              <a:rPr lang="en-US" dirty="0">
                <a:latin typeface="Trebuchet MS" charset="0"/>
                <a:ea typeface="Trebuchet MS" charset="0"/>
                <a:cs typeface="Trebuchet MS" charset="0"/>
              </a:rPr>
              <a:t>a wide variety of fields: statistics, social, behavioral and economic sciences, computer science, simulation, data analytics, information technology policy, and </a:t>
            </a:r>
            <a:r>
              <a:rPr lang="en-US" dirty="0">
                <a:solidFill>
                  <a:srgbClr val="171717"/>
                </a:solidFill>
                <a:latin typeface="Trebuchet MS" charset="0"/>
                <a:ea typeface="Trebuchet MS" charset="0"/>
                <a:cs typeface="Trebuchet MS" charset="0"/>
              </a:rPr>
              <a:t>infrastructural resilience</a:t>
            </a:r>
            <a:r>
              <a:rPr lang="en-US" dirty="0">
                <a:latin typeface="Trebuchet MS" charset="0"/>
                <a:ea typeface="Trebuchet MS" charset="0"/>
                <a:cs typeface="Trebuchet MS" charset="0"/>
              </a:rPr>
              <a:t>.</a:t>
            </a:r>
          </a:p>
        </p:txBody>
      </p:sp>
      <p:sp>
        <p:nvSpPr>
          <p:cNvPr id="5" name="Rectangle 4"/>
          <p:cNvSpPr/>
          <p:nvPr/>
        </p:nvSpPr>
        <p:spPr>
          <a:xfrm>
            <a:off x="5867400" y="4095750"/>
            <a:ext cx="2058320" cy="369332"/>
          </a:xfrm>
          <a:prstGeom prst="rect">
            <a:avLst/>
          </a:prstGeom>
        </p:spPr>
        <p:txBody>
          <a:bodyPr wrap="none">
            <a:spAutoFit/>
          </a:bodyPr>
          <a:lstStyle/>
          <a:p>
            <a:r>
              <a:rPr lang="en-US" dirty="0" smtClean="0">
                <a:latin typeface="Gill Sans Light"/>
                <a:cs typeface="Gill Sans Light"/>
              </a:rPr>
              <a:t>- DSPG </a:t>
            </a:r>
            <a:r>
              <a:rPr lang="en-US" dirty="0">
                <a:latin typeface="Gill Sans Light"/>
                <a:cs typeface="Gill Sans Light"/>
              </a:rPr>
              <a:t>Fellow 2016</a:t>
            </a:r>
            <a:endParaRPr lang="en-US" dirty="0"/>
          </a:p>
        </p:txBody>
      </p:sp>
      <p:sp>
        <p:nvSpPr>
          <p:cNvPr id="7" name="TextBox 6"/>
          <p:cNvSpPr txBox="1"/>
          <p:nvPr/>
        </p:nvSpPr>
        <p:spPr>
          <a:xfrm>
            <a:off x="859420" y="2772311"/>
            <a:ext cx="7543800" cy="1323439"/>
          </a:xfrm>
          <a:prstGeom prst="rect">
            <a:avLst/>
          </a:prstGeom>
          <a:noFill/>
        </p:spPr>
        <p:txBody>
          <a:bodyPr wrap="square" rtlCol="0">
            <a:spAutoFit/>
          </a:bodyPr>
          <a:lstStyle/>
          <a:p>
            <a:r>
              <a:rPr lang="en-US" sz="2000" i="1" dirty="0"/>
              <a:t>"The interdisciplinary work environment made it easy to connect and have conversations. If I wanted to ask a question about another field of research, there was always a door I could knock on."</a:t>
            </a:r>
          </a:p>
          <a:p>
            <a:pPr marL="0"/>
            <a:endParaRPr lang="en-US" sz="2000" dirty="0">
              <a:latin typeface="Gill Sans Light"/>
              <a:cs typeface="Gill Sans Light"/>
            </a:endParaRPr>
          </a:p>
        </p:txBody>
      </p:sp>
    </p:spTree>
    <p:extLst>
      <p:ext uri="{BB962C8B-B14F-4D97-AF65-F5344CB8AC3E}">
        <p14:creationId xmlns:p14="http://schemas.microsoft.com/office/powerpoint/2010/main" val="16189625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Experience team science.</a:t>
            </a:r>
            <a:endParaRPr lang="en-US" dirty="0"/>
          </a:p>
        </p:txBody>
      </p:sp>
      <p:sp>
        <p:nvSpPr>
          <p:cNvPr id="3" name="Rectangle 2"/>
          <p:cNvSpPr/>
          <p:nvPr/>
        </p:nvSpPr>
        <p:spPr>
          <a:xfrm>
            <a:off x="723900" y="1175549"/>
            <a:ext cx="7696200" cy="1477328"/>
          </a:xfrm>
          <a:prstGeom prst="rect">
            <a:avLst/>
          </a:prstGeom>
        </p:spPr>
        <p:txBody>
          <a:bodyPr wrap="square">
            <a:spAutoFit/>
          </a:bodyPr>
          <a:lstStyle/>
          <a:p>
            <a:pPr marL="285750" indent="-285750">
              <a:buFont typeface="Arial" charset="0"/>
              <a:buChar char="•"/>
            </a:pPr>
            <a:r>
              <a:rPr lang="en-US" dirty="0">
                <a:latin typeface="Trebuchet MS" charset="0"/>
                <a:ea typeface="Trebuchet MS" charset="0"/>
                <a:cs typeface="Trebuchet MS" charset="0"/>
              </a:rPr>
              <a:t>Work in a </a:t>
            </a:r>
            <a:r>
              <a:rPr lang="en-US" dirty="0">
                <a:solidFill>
                  <a:schemeClr val="accent6">
                    <a:lumMod val="75000"/>
                  </a:schemeClr>
                </a:solidFill>
                <a:latin typeface="Trebuchet MS" charset="0"/>
                <a:ea typeface="Trebuchet MS" charset="0"/>
                <a:cs typeface="Trebuchet MS" charset="0"/>
              </a:rPr>
              <a:t>vertically and horizontally integrated team environment</a:t>
            </a:r>
            <a:r>
              <a:rPr lang="en-US" dirty="0">
                <a:latin typeface="Trebuchet MS" charset="0"/>
                <a:ea typeface="Trebuchet MS" charset="0"/>
                <a:cs typeface="Trebuchet MS" charset="0"/>
              </a:rPr>
              <a:t>—our project groups combine </a:t>
            </a:r>
            <a:r>
              <a:rPr lang="en-US" dirty="0">
                <a:solidFill>
                  <a:srgbClr val="B11831"/>
                </a:solidFill>
                <a:latin typeface="Trebuchet MS" charset="0"/>
                <a:ea typeface="Trebuchet MS" charset="0"/>
                <a:cs typeface="Trebuchet MS" charset="0"/>
              </a:rPr>
              <a:t>diverse levels of experience </a:t>
            </a:r>
            <a:r>
              <a:rPr lang="en-US" dirty="0">
                <a:latin typeface="Trebuchet MS" charset="0"/>
                <a:ea typeface="Trebuchet MS" charset="0"/>
                <a:cs typeface="Trebuchet MS" charset="0"/>
              </a:rPr>
              <a:t>(students, post-docs, researchers, and federal leaders) with a range of academic perspectives (data science, statistics, and social sciences.)</a:t>
            </a:r>
          </a:p>
          <a:p>
            <a:pPr marL="285750" indent="-285750">
              <a:buFont typeface="Arial" charset="0"/>
              <a:buChar char="•"/>
            </a:pPr>
            <a:endParaRPr lang="en-US" dirty="0" smtClean="0">
              <a:latin typeface="Trebuchet MS" charset="0"/>
              <a:ea typeface="Trebuchet MS" charset="0"/>
              <a:cs typeface="Trebuchet MS" charset="0"/>
            </a:endParaRPr>
          </a:p>
        </p:txBody>
      </p:sp>
      <p:sp>
        <p:nvSpPr>
          <p:cNvPr id="5" name="Rectangle 4"/>
          <p:cNvSpPr/>
          <p:nvPr/>
        </p:nvSpPr>
        <p:spPr>
          <a:xfrm>
            <a:off x="6361780" y="4202222"/>
            <a:ext cx="2058320" cy="369332"/>
          </a:xfrm>
          <a:prstGeom prst="rect">
            <a:avLst/>
          </a:prstGeom>
        </p:spPr>
        <p:txBody>
          <a:bodyPr wrap="none">
            <a:spAutoFit/>
          </a:bodyPr>
          <a:lstStyle/>
          <a:p>
            <a:r>
              <a:rPr lang="en-US" smtClean="0">
                <a:latin typeface="Gill Sans Light"/>
                <a:cs typeface="Gill Sans Light"/>
              </a:rPr>
              <a:t>- DSPG </a:t>
            </a:r>
            <a:r>
              <a:rPr lang="en-US">
                <a:latin typeface="Gill Sans Light"/>
                <a:cs typeface="Gill Sans Light"/>
              </a:rPr>
              <a:t>Fellow 2016</a:t>
            </a:r>
            <a:endParaRPr lang="en-US"/>
          </a:p>
        </p:txBody>
      </p:sp>
      <p:sp>
        <p:nvSpPr>
          <p:cNvPr id="7" name="TextBox 6"/>
          <p:cNvSpPr txBox="1"/>
          <p:nvPr/>
        </p:nvSpPr>
        <p:spPr>
          <a:xfrm>
            <a:off x="1066800" y="2765197"/>
            <a:ext cx="7543800" cy="1631216"/>
          </a:xfrm>
          <a:prstGeom prst="rect">
            <a:avLst/>
          </a:prstGeom>
          <a:noFill/>
        </p:spPr>
        <p:txBody>
          <a:bodyPr wrap="square" rtlCol="0">
            <a:spAutoFit/>
          </a:bodyPr>
          <a:lstStyle/>
          <a:p>
            <a:r>
              <a:rPr lang="en-US" sz="2000" i="1" dirty="0" smtClean="0"/>
              <a:t>"We never felt limited by our individual skill sets because collaboration provided so many natural opportunities for us to learn from one another. Colleagues </a:t>
            </a:r>
            <a:r>
              <a:rPr lang="en-US" sz="2000" i="1" dirty="0"/>
              <a:t>with a background in statistics would teach those of us with experience in computer programming and vice versa."</a:t>
            </a:r>
          </a:p>
          <a:p>
            <a:pPr marL="0"/>
            <a:endParaRPr lang="en-US" sz="2000" dirty="0">
              <a:latin typeface="Gill Sans Light"/>
              <a:cs typeface="Gill Sans Light"/>
            </a:endParaRPr>
          </a:p>
        </p:txBody>
      </p:sp>
    </p:spTree>
    <p:extLst>
      <p:ext uri="{BB962C8B-B14F-4D97-AF65-F5344CB8AC3E}">
        <p14:creationId xmlns:p14="http://schemas.microsoft.com/office/powerpoint/2010/main" val="20715477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Form professional connections.</a:t>
            </a:r>
          </a:p>
        </p:txBody>
      </p:sp>
      <p:sp>
        <p:nvSpPr>
          <p:cNvPr id="3" name="Rectangle 2"/>
          <p:cNvSpPr/>
          <p:nvPr/>
        </p:nvSpPr>
        <p:spPr>
          <a:xfrm>
            <a:off x="685800" y="1352550"/>
            <a:ext cx="7696200" cy="2862322"/>
          </a:xfrm>
          <a:prstGeom prst="rect">
            <a:avLst/>
          </a:prstGeom>
        </p:spPr>
        <p:txBody>
          <a:bodyPr wrap="square">
            <a:spAutoFit/>
          </a:bodyPr>
          <a:lstStyle/>
          <a:p>
            <a:pPr marL="285750" indent="-285750">
              <a:buFont typeface="Arial" charset="0"/>
              <a:buChar char="•"/>
            </a:pPr>
            <a:r>
              <a:rPr lang="en-US" dirty="0" smtClean="0">
                <a:latin typeface="Trebuchet MS" charset="0"/>
                <a:ea typeface="Trebuchet MS" charset="0"/>
                <a:cs typeface="Trebuchet MS" charset="0"/>
              </a:rPr>
              <a:t>Engagement </a:t>
            </a:r>
            <a:r>
              <a:rPr lang="en-US" dirty="0">
                <a:latin typeface="Trebuchet MS" charset="0"/>
                <a:ea typeface="Trebuchet MS" charset="0"/>
                <a:cs typeface="Trebuchet MS" charset="0"/>
              </a:rPr>
              <a:t>with practitioners and researchers through SDAL’s Visiting Scholar program, which includes economists, statisticians, and other social science researchers with diverse federal and private sector </a:t>
            </a:r>
            <a:r>
              <a:rPr lang="en-US" dirty="0" smtClean="0">
                <a:latin typeface="Trebuchet MS" charset="0"/>
                <a:ea typeface="Trebuchet MS" charset="0"/>
                <a:cs typeface="Trebuchet MS" charset="0"/>
              </a:rPr>
              <a:t>experience.</a:t>
            </a:r>
          </a:p>
          <a:p>
            <a:pPr marL="285750" indent="-285750">
              <a:buFont typeface="Arial" charset="0"/>
              <a:buChar char="•"/>
            </a:pPr>
            <a:endParaRPr lang="en-US" dirty="0">
              <a:latin typeface="Trebuchet MS" charset="0"/>
              <a:ea typeface="Trebuchet MS" charset="0"/>
              <a:cs typeface="Trebuchet MS" charset="0"/>
            </a:endParaRPr>
          </a:p>
          <a:p>
            <a:pPr marL="285750" indent="-285750">
              <a:buFont typeface="Arial" charset="0"/>
              <a:buChar char="•"/>
            </a:pPr>
            <a:r>
              <a:rPr lang="en-US" dirty="0">
                <a:latin typeface="Trebuchet MS" charset="0"/>
                <a:ea typeface="Trebuchet MS" charset="0"/>
                <a:cs typeface="Trebuchet MS" charset="0"/>
              </a:rPr>
              <a:t>Direct interaction with decision-makers in industry</a:t>
            </a:r>
            <a:r>
              <a:rPr lang="en-US" dirty="0" smtClean="0">
                <a:latin typeface="Trebuchet MS" charset="0"/>
                <a:ea typeface="Trebuchet MS" charset="0"/>
                <a:cs typeface="Trebuchet MS" charset="0"/>
              </a:rPr>
              <a:t> </a:t>
            </a:r>
            <a:r>
              <a:rPr lang="en-US" dirty="0">
                <a:latin typeface="Trebuchet MS" charset="0"/>
                <a:ea typeface="Trebuchet MS" charset="0"/>
                <a:cs typeface="Trebuchet MS" charset="0"/>
              </a:rPr>
              <a:t>and government agencies through field trips and regular policy events on Capitol Hill and the surrounding </a:t>
            </a:r>
            <a:r>
              <a:rPr lang="en-US" dirty="0" smtClean="0">
                <a:latin typeface="Trebuchet MS" charset="0"/>
                <a:ea typeface="Trebuchet MS" charset="0"/>
                <a:cs typeface="Trebuchet MS" charset="0"/>
              </a:rPr>
              <a:t>area.</a:t>
            </a:r>
          </a:p>
          <a:p>
            <a:pPr marL="285750" indent="-285750">
              <a:buFont typeface="Arial" charset="0"/>
              <a:buChar char="•"/>
            </a:pPr>
            <a:endParaRPr lang="en-US" dirty="0">
              <a:latin typeface="Trebuchet MS" charset="0"/>
              <a:ea typeface="Trebuchet MS" charset="0"/>
              <a:cs typeface="Trebuchet MS" charset="0"/>
            </a:endParaRPr>
          </a:p>
          <a:p>
            <a:pPr marL="285750" indent="-285750">
              <a:buFont typeface="Arial" charset="0"/>
              <a:buChar char="•"/>
            </a:pPr>
            <a:endParaRPr lang="en-US" dirty="0">
              <a:latin typeface="Trebuchet MS" charset="0"/>
              <a:ea typeface="Trebuchet MS" charset="0"/>
              <a:cs typeface="Trebuchet MS" charset="0"/>
            </a:endParaRPr>
          </a:p>
        </p:txBody>
      </p:sp>
    </p:spTree>
    <p:extLst>
      <p:ext uri="{BB962C8B-B14F-4D97-AF65-F5344CB8AC3E}">
        <p14:creationId xmlns:p14="http://schemas.microsoft.com/office/powerpoint/2010/main" val="17634369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Resources</a:t>
            </a:r>
            <a:endParaRPr lang="en-US" dirty="0"/>
          </a:p>
        </p:txBody>
      </p:sp>
      <p:sp>
        <p:nvSpPr>
          <p:cNvPr id="3" name="Rectangle 2"/>
          <p:cNvSpPr/>
          <p:nvPr/>
        </p:nvSpPr>
        <p:spPr>
          <a:xfrm>
            <a:off x="685800" y="1063229"/>
            <a:ext cx="7696200" cy="2554545"/>
          </a:xfrm>
          <a:prstGeom prst="rect">
            <a:avLst/>
          </a:prstGeom>
        </p:spPr>
        <p:txBody>
          <a:bodyPr wrap="square">
            <a:spAutoFit/>
          </a:bodyPr>
          <a:lstStyle/>
          <a:p>
            <a:pPr marL="285750" indent="-285750">
              <a:buFont typeface="Arial" charset="0"/>
              <a:buChar char="•"/>
            </a:pPr>
            <a:endParaRPr lang="en-US" sz="2000" dirty="0"/>
          </a:p>
          <a:p>
            <a:pPr marL="285750" indent="-285750">
              <a:buFont typeface="Arial" charset="0"/>
              <a:buChar char="•"/>
            </a:pPr>
            <a:r>
              <a:rPr lang="en-US" sz="2000" dirty="0" smtClean="0"/>
              <a:t>Training in essential </a:t>
            </a:r>
            <a:r>
              <a:rPr lang="en-US" sz="2000" dirty="0"/>
              <a:t>tools for scientific and statistical </a:t>
            </a:r>
            <a:r>
              <a:rPr lang="en-US" sz="2000" dirty="0" smtClean="0"/>
              <a:t>computing such as  </a:t>
            </a:r>
            <a:r>
              <a:rPr lang="en-US" sz="2000" dirty="0"/>
              <a:t>Hadoop, R, Python, GIS, other software tools as needed for </a:t>
            </a:r>
            <a:r>
              <a:rPr lang="en-US" sz="2000" dirty="0" smtClean="0"/>
              <a:t>projects</a:t>
            </a:r>
          </a:p>
          <a:p>
            <a:pPr marL="285750" indent="-285750">
              <a:buFont typeface="Arial" charset="0"/>
              <a:buChar char="•"/>
            </a:pPr>
            <a:endParaRPr lang="en-US" sz="2000" dirty="0"/>
          </a:p>
          <a:p>
            <a:pPr marL="285750" indent="-285750">
              <a:buFont typeface="Arial" charset="0"/>
              <a:buChar char="•"/>
            </a:pPr>
            <a:r>
              <a:rPr lang="en-US" sz="2000" dirty="0" smtClean="0"/>
              <a:t>Access </a:t>
            </a:r>
            <a:r>
              <a:rPr lang="en-US" sz="2000" dirty="0"/>
              <a:t>to a state-of-the-art parallel cluster with high-performance interconnect in the </a:t>
            </a:r>
            <a:r>
              <a:rPr lang="en-US" sz="2000" dirty="0" err="1"/>
              <a:t>Biocomplexity</a:t>
            </a:r>
            <a:r>
              <a:rPr lang="en-US" sz="2000" dirty="0"/>
              <a:t> Institute of Virginia Tech’s High-Performance Computing </a:t>
            </a:r>
            <a:r>
              <a:rPr lang="en-US" sz="2000" dirty="0" smtClean="0"/>
              <a:t>Facility</a:t>
            </a:r>
            <a:endParaRPr lang="en-US" sz="2000" dirty="0"/>
          </a:p>
        </p:txBody>
      </p:sp>
    </p:spTree>
    <p:extLst>
      <p:ext uri="{BB962C8B-B14F-4D97-AF65-F5344CB8AC3E}">
        <p14:creationId xmlns:p14="http://schemas.microsoft.com/office/powerpoint/2010/main" val="14327511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62000" y="590550"/>
            <a:ext cx="7391400" cy="1938992"/>
          </a:xfrm>
          <a:prstGeom prst="rect">
            <a:avLst/>
          </a:prstGeom>
          <a:noFill/>
        </p:spPr>
        <p:txBody>
          <a:bodyPr wrap="square">
            <a:spAutoFit/>
          </a:bodyPr>
          <a:lstStyle/>
          <a:p>
            <a:r>
              <a:rPr lang="en-US" sz="4000" b="1" dirty="0" smtClean="0">
                <a:solidFill>
                  <a:srgbClr val="000000"/>
                </a:solidFill>
                <a:latin typeface="+mn-lt"/>
                <a:cs typeface="Gill Sans Light"/>
              </a:rPr>
              <a:t>Selected </a:t>
            </a:r>
            <a:r>
              <a:rPr lang="en-US" sz="4000" b="1" smtClean="0">
                <a:solidFill>
                  <a:srgbClr val="000000"/>
                </a:solidFill>
                <a:latin typeface="+mn-lt"/>
                <a:cs typeface="Gill Sans Light"/>
              </a:rPr>
              <a:t>Research Projects from DSPG 2016</a:t>
            </a:r>
            <a:r>
              <a:rPr lang="en-US" sz="4000" b="1" dirty="0" smtClean="0">
                <a:solidFill>
                  <a:srgbClr val="000000"/>
                </a:solidFill>
                <a:latin typeface="+mn-lt"/>
                <a:cs typeface="Gill Sans Light"/>
              </a:rPr>
              <a:t/>
            </a:r>
            <a:br>
              <a:rPr lang="en-US" sz="4000" b="1" dirty="0" smtClean="0">
                <a:solidFill>
                  <a:srgbClr val="000000"/>
                </a:solidFill>
                <a:latin typeface="+mn-lt"/>
                <a:cs typeface="Gill Sans Light"/>
              </a:rPr>
            </a:br>
            <a:endParaRPr lang="en-US" sz="4000" b="1" i="1" dirty="0">
              <a:solidFill>
                <a:srgbClr val="800000"/>
              </a:solidFill>
              <a:effectLst>
                <a:outerShdw blurRad="50800" dist="38100" dir="2700000" algn="tl" rotWithShape="0">
                  <a:srgbClr val="000000">
                    <a:alpha val="43000"/>
                  </a:srgbClr>
                </a:outerShdw>
              </a:effectLst>
              <a:latin typeface="+mn-lt"/>
              <a:ea typeface="+mn-ea"/>
              <a:cs typeface="Gill Sans Light"/>
            </a:endParaRPr>
          </a:p>
        </p:txBody>
      </p:sp>
      <p:pic>
        <p:nvPicPr>
          <p:cNvPr id="5" name="Picture 4" descr="MacHD:Users:paulheilker:Desktop:Group_window.jpg"/>
          <p:cNvPicPr/>
          <p:nvPr/>
        </p:nvPicPr>
        <p:blipFill>
          <a:blip r:embed="rId3">
            <a:extLst>
              <a:ext uri="{28A0092B-C50C-407E-A947-70E740481C1C}">
                <a14:useLocalDpi xmlns:a14="http://schemas.microsoft.com/office/drawing/2010/main" val="0"/>
              </a:ext>
            </a:extLst>
          </a:blip>
          <a:srcRect/>
          <a:stretch>
            <a:fillRect/>
          </a:stretch>
        </p:blipFill>
        <p:spPr bwMode="auto">
          <a:xfrm>
            <a:off x="2514600" y="2190750"/>
            <a:ext cx="4114800" cy="25146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82640640"/>
      </p:ext>
    </p:extLst>
  </p:cSld>
  <p:clrMapOvr>
    <a:masterClrMapping/>
  </p:clrMapOvr>
  <p:transition spd="slow">
    <p:wip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Research Method</a:t>
            </a:r>
            <a:endParaRPr lang="en-US" dirty="0"/>
          </a:p>
        </p:txBody>
      </p:sp>
      <p:pic>
        <p:nvPicPr>
          <p:cNvPr id="3" name="Picture 2"/>
          <p:cNvPicPr>
            <a:picLocks noChangeAspect="1"/>
          </p:cNvPicPr>
          <p:nvPr/>
        </p:nvPicPr>
        <p:blipFill>
          <a:blip r:embed="rId2"/>
          <a:stretch>
            <a:fillRect/>
          </a:stretch>
        </p:blipFill>
        <p:spPr>
          <a:xfrm>
            <a:off x="3810000" y="2114550"/>
            <a:ext cx="4648200" cy="2411512"/>
          </a:xfrm>
          <a:prstGeom prst="rect">
            <a:avLst/>
          </a:prstGeom>
        </p:spPr>
      </p:pic>
      <p:sp>
        <p:nvSpPr>
          <p:cNvPr id="4" name="TextBox 3"/>
          <p:cNvSpPr txBox="1"/>
          <p:nvPr/>
        </p:nvSpPr>
        <p:spPr>
          <a:xfrm>
            <a:off x="457200" y="1017076"/>
            <a:ext cx="8229600" cy="1015663"/>
          </a:xfrm>
          <a:prstGeom prst="rect">
            <a:avLst/>
          </a:prstGeom>
          <a:noFill/>
        </p:spPr>
        <p:txBody>
          <a:bodyPr wrap="square" rtlCol="0">
            <a:spAutoFit/>
          </a:bodyPr>
          <a:lstStyle/>
          <a:p>
            <a:pPr marL="342900" indent="-342900">
              <a:buFont typeface="Arial" charset="0"/>
              <a:buChar char="•"/>
            </a:pPr>
            <a:r>
              <a:rPr lang="en-US" sz="2000" dirty="0" smtClean="0">
                <a:latin typeface="Gill Sans Light"/>
                <a:cs typeface="Gill Sans Light"/>
              </a:rPr>
              <a:t>Projects start with </a:t>
            </a:r>
            <a:r>
              <a:rPr lang="en-US" sz="2000" b="1" dirty="0" smtClean="0">
                <a:solidFill>
                  <a:srgbClr val="B11831"/>
                </a:solidFill>
                <a:latin typeface="Gill Sans Light"/>
                <a:cs typeface="Gill Sans Light"/>
              </a:rPr>
              <a:t>engagement</a:t>
            </a:r>
            <a:r>
              <a:rPr lang="en-US" sz="2000" dirty="0" smtClean="0">
                <a:latin typeface="Gill Sans Light"/>
                <a:cs typeface="Gill Sans Light"/>
              </a:rPr>
              <a:t> with community leaders, and identification of the </a:t>
            </a:r>
            <a:r>
              <a:rPr lang="en-US" sz="2000" b="1" dirty="0" smtClean="0">
                <a:solidFill>
                  <a:srgbClr val="92D050"/>
                </a:solidFill>
                <a:latin typeface="Gill Sans Light"/>
                <a:cs typeface="Gill Sans Light"/>
              </a:rPr>
              <a:t>research questions. </a:t>
            </a:r>
          </a:p>
          <a:p>
            <a:pPr marL="342900" indent="-342900">
              <a:buFont typeface="Arial" charset="0"/>
              <a:buChar char="•"/>
            </a:pPr>
            <a:r>
              <a:rPr lang="en-US" sz="2000" dirty="0" smtClean="0">
                <a:latin typeface="Gill Sans Light"/>
                <a:cs typeface="Gill Sans Light"/>
              </a:rPr>
              <a:t>Review of </a:t>
            </a:r>
            <a:r>
              <a:rPr lang="en-US" sz="2000" b="1" dirty="0" smtClean="0">
                <a:solidFill>
                  <a:srgbClr val="0070C0"/>
                </a:solidFill>
                <a:latin typeface="Gill Sans Light"/>
                <a:cs typeface="Gill Sans Light"/>
              </a:rPr>
              <a:t>literature</a:t>
            </a:r>
            <a:r>
              <a:rPr lang="en-US" sz="2000" dirty="0" smtClean="0">
                <a:latin typeface="Gill Sans Light"/>
                <a:cs typeface="Gill Sans Light"/>
              </a:rPr>
              <a:t> to identify current practice and working hypotheses.</a:t>
            </a:r>
            <a:endParaRPr lang="en-US" sz="2000" dirty="0">
              <a:latin typeface="Gill Sans Light"/>
              <a:cs typeface="Gill Sans Light"/>
            </a:endParaRPr>
          </a:p>
        </p:txBody>
      </p:sp>
      <p:sp>
        <p:nvSpPr>
          <p:cNvPr id="5" name="TextBox 4"/>
          <p:cNvSpPr txBox="1"/>
          <p:nvPr/>
        </p:nvSpPr>
        <p:spPr>
          <a:xfrm>
            <a:off x="457200" y="2001354"/>
            <a:ext cx="3505200" cy="2554545"/>
          </a:xfrm>
          <a:prstGeom prst="rect">
            <a:avLst/>
          </a:prstGeom>
          <a:noFill/>
        </p:spPr>
        <p:txBody>
          <a:bodyPr wrap="square" rtlCol="0">
            <a:spAutoFit/>
          </a:bodyPr>
          <a:lstStyle/>
          <a:p>
            <a:pPr marL="342900" indent="-342900">
              <a:buFont typeface="Arial" charset="0"/>
              <a:buChar char="•"/>
            </a:pPr>
            <a:r>
              <a:rPr lang="en-US" sz="2000" dirty="0" smtClean="0">
                <a:latin typeface="Gill Sans Light"/>
                <a:cs typeface="Gill Sans Light"/>
              </a:rPr>
              <a:t>Identify </a:t>
            </a:r>
            <a:r>
              <a:rPr lang="en-US" sz="2000" b="1" dirty="0" smtClean="0">
                <a:solidFill>
                  <a:srgbClr val="FF9300"/>
                </a:solidFill>
                <a:latin typeface="Gill Sans Light"/>
                <a:cs typeface="Gill Sans Light"/>
              </a:rPr>
              <a:t>data sources    </a:t>
            </a:r>
            <a:r>
              <a:rPr lang="en-US" sz="2000" dirty="0" smtClean="0">
                <a:latin typeface="Gill Sans Light"/>
                <a:cs typeface="Gill Sans Light"/>
              </a:rPr>
              <a:t>(i.e., designed data collections, administrative, opportunity, and procedural data) for inventory, acquisition, and preparation. </a:t>
            </a:r>
          </a:p>
          <a:p>
            <a:pPr marL="342900" indent="-342900">
              <a:buFont typeface="Arial" charset="0"/>
              <a:buChar char="•"/>
            </a:pPr>
            <a:r>
              <a:rPr lang="en-US" sz="2000" dirty="0" smtClean="0">
                <a:latin typeface="Gill Sans Light"/>
                <a:cs typeface="Gill Sans Light"/>
              </a:rPr>
              <a:t>Address questions through </a:t>
            </a:r>
            <a:r>
              <a:rPr lang="en-US" sz="2000" b="1" dirty="0" smtClean="0">
                <a:solidFill>
                  <a:srgbClr val="7030A0"/>
                </a:solidFill>
                <a:latin typeface="Gill Sans Light"/>
                <a:cs typeface="Gill Sans Light"/>
              </a:rPr>
              <a:t>modeling and analyses</a:t>
            </a:r>
            <a:r>
              <a:rPr lang="en-US" sz="2000" dirty="0" smtClean="0">
                <a:latin typeface="Gill Sans Light"/>
                <a:cs typeface="Gill Sans Light"/>
              </a:rPr>
              <a:t>.</a:t>
            </a:r>
            <a:endParaRPr lang="en-US" sz="2000" dirty="0">
              <a:latin typeface="Gill Sans Light"/>
              <a:cs typeface="Gill Sans Light"/>
            </a:endParaRPr>
          </a:p>
        </p:txBody>
      </p:sp>
    </p:spTree>
    <p:extLst>
      <p:ext uri="{BB962C8B-B14F-4D97-AF65-F5344CB8AC3E}">
        <p14:creationId xmlns:p14="http://schemas.microsoft.com/office/powerpoint/2010/main" val="1090926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latin typeface="Blanch Caps" charset="0"/>
                <a:ea typeface="Blanch Caps" charset="0"/>
                <a:cs typeface="Blanch Caps" charset="0"/>
              </a:rPr>
              <a:t>Arlington County FIRE/EMS 911 DATA</a:t>
            </a:r>
            <a:endParaRPr lang="en-US" dirty="0">
              <a:latin typeface="Blanch Caps" charset="0"/>
              <a:ea typeface="Blanch Caps" charset="0"/>
              <a:cs typeface="Blanch Caps" charset="0"/>
            </a:endParaRPr>
          </a:p>
        </p:txBody>
      </p:sp>
    </p:spTree>
    <p:extLst>
      <p:ext uri="{BB962C8B-B14F-4D97-AF65-F5344CB8AC3E}">
        <p14:creationId xmlns:p14="http://schemas.microsoft.com/office/powerpoint/2010/main" val="5188119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ctr"/>
            <a:r>
              <a:rPr lang="en-US" dirty="0" smtClean="0">
                <a:latin typeface="Gill Sans"/>
                <a:cs typeface="Gill Sans"/>
              </a:rPr>
              <a:t>Who are we?</a:t>
            </a:r>
            <a:endParaRPr lang="en-US" dirty="0"/>
          </a:p>
        </p:txBody>
      </p:sp>
      <p:sp>
        <p:nvSpPr>
          <p:cNvPr id="3" name="Content Placeholder 2"/>
          <p:cNvSpPr>
            <a:spLocks noGrp="1"/>
          </p:cNvSpPr>
          <p:nvPr>
            <p:ph idx="1"/>
          </p:nvPr>
        </p:nvSpPr>
        <p:spPr>
          <a:xfrm>
            <a:off x="457200" y="872728"/>
            <a:ext cx="8153400" cy="2080022"/>
          </a:xfrm>
          <a:noFill/>
        </p:spPr>
        <p:txBody>
          <a:bodyPr>
            <a:noAutofit/>
          </a:bodyPr>
          <a:lstStyle/>
          <a:p>
            <a:pPr marL="342900"/>
            <a:r>
              <a:rPr lang="en-US" sz="2000" b="1" dirty="0">
                <a:solidFill>
                  <a:srgbClr val="800000"/>
                </a:solidFill>
                <a:effectLst>
                  <a:outerShdw blurRad="50800" dist="38100" dir="2700000" algn="tl" rotWithShape="0">
                    <a:srgbClr val="000000">
                      <a:alpha val="43000"/>
                    </a:srgbClr>
                  </a:outerShdw>
                </a:effectLst>
              </a:rPr>
              <a:t>Social and Decision Analytics Laboratory </a:t>
            </a:r>
            <a:r>
              <a:rPr lang="en-US" sz="2000" b="1" dirty="0" smtClean="0">
                <a:solidFill>
                  <a:srgbClr val="000000"/>
                </a:solidFill>
                <a:ea typeface="Arial Narrow" charset="0"/>
              </a:rPr>
              <a:t>is </a:t>
            </a:r>
            <a:r>
              <a:rPr lang="en-US" sz="2000" b="1" dirty="0" smtClean="0"/>
              <a:t>part of   </a:t>
            </a:r>
            <a:r>
              <a:rPr lang="en-US" sz="2000" dirty="0" smtClean="0">
                <a:solidFill>
                  <a:srgbClr val="000000"/>
                </a:solidFill>
              </a:rPr>
              <a:t>Biocomplexity Institute </a:t>
            </a:r>
            <a:r>
              <a:rPr lang="en-US" sz="2000" dirty="0">
                <a:solidFill>
                  <a:srgbClr val="000000"/>
                </a:solidFill>
              </a:rPr>
              <a:t>of </a:t>
            </a:r>
            <a:r>
              <a:rPr lang="en-US" sz="2000" dirty="0" smtClean="0">
                <a:solidFill>
                  <a:srgbClr val="000000"/>
                </a:solidFill>
              </a:rPr>
              <a:t> Virginia Tech </a:t>
            </a:r>
          </a:p>
          <a:p>
            <a:r>
              <a:rPr lang="en-US" sz="2000" dirty="0"/>
              <a:t>The study of life and environment as a </a:t>
            </a:r>
            <a:r>
              <a:rPr lang="en-US" sz="2000" b="1" dirty="0">
                <a:solidFill>
                  <a:srgbClr val="4775A4"/>
                </a:solidFill>
                <a:effectLst>
                  <a:outerShdw blurRad="50800" dist="38100" dir="2700000" algn="tl" rotWithShape="0">
                    <a:srgbClr val="000000">
                      <a:alpha val="43000"/>
                    </a:srgbClr>
                  </a:outerShdw>
                </a:effectLst>
              </a:rPr>
              <a:t>complex system</a:t>
            </a:r>
          </a:p>
          <a:p>
            <a:r>
              <a:rPr lang="en-US" sz="2000" dirty="0"/>
              <a:t>Understanding biology </a:t>
            </a:r>
            <a:r>
              <a:rPr lang="en-US" sz="2000" b="1" dirty="0">
                <a:solidFill>
                  <a:srgbClr val="4775A4"/>
                </a:solidFill>
                <a:effectLst>
                  <a:outerShdw blurRad="50800" dist="38100" dir="2700000" algn="tl" rotWithShape="0">
                    <a:srgbClr val="000000">
                      <a:alpha val="43000"/>
                    </a:srgbClr>
                  </a:outerShdw>
                </a:effectLst>
              </a:rPr>
              <a:t>in the context of </a:t>
            </a:r>
            <a:r>
              <a:rPr lang="en-US" sz="2000" dirty="0"/>
              <a:t>ecosystems</a:t>
            </a:r>
            <a:br>
              <a:rPr lang="en-US" sz="2000" dirty="0"/>
            </a:br>
            <a:r>
              <a:rPr lang="en-US" sz="2000" dirty="0"/>
              <a:t> and human-created systems</a:t>
            </a:r>
          </a:p>
          <a:p>
            <a:r>
              <a:rPr lang="en-US" sz="2000" b="1" dirty="0">
                <a:solidFill>
                  <a:srgbClr val="4775A4"/>
                </a:solidFill>
                <a:effectLst>
                  <a:outerShdw blurRad="50800" dist="38100" dir="2700000" algn="tl" rotWithShape="0">
                    <a:srgbClr val="000000">
                      <a:alpha val="43000"/>
                    </a:srgbClr>
                  </a:outerShdw>
                </a:effectLst>
              </a:rPr>
              <a:t>Transdisciplinary</a:t>
            </a:r>
            <a:r>
              <a:rPr lang="en-US" sz="2000" dirty="0">
                <a:solidFill>
                  <a:srgbClr val="000000"/>
                </a:solidFill>
              </a:rPr>
              <a:t> t</a:t>
            </a:r>
            <a:r>
              <a:rPr lang="en-US" sz="2000" dirty="0"/>
              <a:t>eam </a:t>
            </a:r>
            <a:r>
              <a:rPr lang="en-US" sz="2000" dirty="0" smtClean="0"/>
              <a:t>science </a:t>
            </a:r>
            <a:r>
              <a:rPr lang="en-US" sz="2000" b="1" dirty="0" smtClean="0">
                <a:solidFill>
                  <a:srgbClr val="4775A4"/>
                </a:solidFill>
                <a:effectLst>
                  <a:outerShdw blurRad="50800" dist="38100" dir="2700000" algn="tl" rotWithShape="0">
                    <a:srgbClr val="000000">
                      <a:alpha val="43000"/>
                    </a:srgbClr>
                  </a:outerShdw>
                </a:effectLst>
              </a:rPr>
              <a:t>“From </a:t>
            </a:r>
            <a:r>
              <a:rPr lang="en-US" sz="2000" b="1" dirty="0">
                <a:solidFill>
                  <a:srgbClr val="4775A4"/>
                </a:solidFill>
                <a:effectLst>
                  <a:outerShdw blurRad="50800" dist="38100" dir="2700000" algn="tl" rotWithShape="0">
                    <a:srgbClr val="000000">
                      <a:alpha val="43000"/>
                    </a:srgbClr>
                  </a:outerShdw>
                </a:effectLst>
              </a:rPr>
              <a:t>molecules to policy</a:t>
            </a:r>
            <a:r>
              <a:rPr lang="en-US" sz="2000" b="1" dirty="0" smtClean="0">
                <a:solidFill>
                  <a:srgbClr val="4775A4"/>
                </a:solidFill>
                <a:effectLst>
                  <a:outerShdw blurRad="50800" dist="38100" dir="2700000" algn="tl" rotWithShape="0">
                    <a:srgbClr val="000000">
                      <a:alpha val="43000"/>
                    </a:srgbClr>
                  </a:outerShdw>
                </a:effectLst>
              </a:rPr>
              <a:t>”</a:t>
            </a:r>
            <a:r>
              <a:rPr lang="en-US" sz="2000" dirty="0" smtClean="0">
                <a:solidFill>
                  <a:srgbClr val="000000"/>
                </a:solidFill>
              </a:rPr>
              <a:t> </a:t>
            </a:r>
          </a:p>
        </p:txBody>
      </p:sp>
      <p:sp>
        <p:nvSpPr>
          <p:cNvPr id="2" name="TextBox 1"/>
          <p:cNvSpPr txBox="1"/>
          <p:nvPr/>
        </p:nvSpPr>
        <p:spPr>
          <a:xfrm>
            <a:off x="321733" y="4842933"/>
            <a:ext cx="184666" cy="400110"/>
          </a:xfrm>
          <a:prstGeom prst="rect">
            <a:avLst/>
          </a:prstGeom>
          <a:noFill/>
        </p:spPr>
        <p:txBody>
          <a:bodyPr wrap="none" rtlCol="0">
            <a:spAutoFit/>
          </a:bodyPr>
          <a:lstStyle/>
          <a:p>
            <a:pPr marL="0"/>
            <a:endParaRPr lang="en-US" sz="2000" dirty="0">
              <a:latin typeface="Gill Sans Light"/>
              <a:cs typeface="Gill Sans Light"/>
            </a:endParaRPr>
          </a:p>
        </p:txBody>
      </p:sp>
      <p:pic>
        <p:nvPicPr>
          <p:cNvPr id="6" name="Picture 5" descr="Untitled.png"/>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a:ext>
            </a:extLst>
          </a:blip>
          <a:stretch>
            <a:fillRect/>
          </a:stretch>
        </p:blipFill>
        <p:spPr>
          <a:xfrm>
            <a:off x="1028699" y="2952750"/>
            <a:ext cx="7465387" cy="1676400"/>
          </a:xfrm>
          <a:prstGeom prst="rect">
            <a:avLst/>
          </a:prstGeom>
        </p:spPr>
      </p:pic>
    </p:spTree>
    <p:extLst>
      <p:ext uri="{BB962C8B-B14F-4D97-AF65-F5344CB8AC3E}">
        <p14:creationId xmlns:p14="http://schemas.microsoft.com/office/powerpoint/2010/main" val="3158679213"/>
      </p:ext>
    </p:extLst>
  </p:cSld>
  <p:clrMapOvr>
    <a:masterClrMapping/>
  </p:clrMapOvr>
  <p:transition spd="slow">
    <p:wip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Biocomplexity-PP-SectionTitle10-SDAL-BKGD-Light_2015-11.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19681" cy="5143500"/>
          </a:xfrm>
          <a:prstGeom prst="rect">
            <a:avLst/>
          </a:prstGeom>
        </p:spPr>
      </p:pic>
      <p:sp>
        <p:nvSpPr>
          <p:cNvPr id="2" name="Title 1"/>
          <p:cNvSpPr>
            <a:spLocks noGrp="1"/>
          </p:cNvSpPr>
          <p:nvPr>
            <p:ph type="title"/>
          </p:nvPr>
        </p:nvSpPr>
        <p:spPr>
          <a:xfrm>
            <a:off x="0" y="57150"/>
            <a:ext cx="9144000" cy="857250"/>
          </a:xfrm>
          <a:prstGeom prst="rect">
            <a:avLst/>
          </a:prstGeom>
        </p:spPr>
        <p:txBody>
          <a:bodyPr>
            <a:noAutofit/>
          </a:bodyPr>
          <a:lstStyle/>
          <a:p>
            <a:pPr>
              <a:lnSpc>
                <a:spcPct val="80000"/>
              </a:lnSpc>
            </a:pPr>
            <a:r>
              <a:rPr lang="en-US" dirty="0" smtClean="0">
                <a:latin typeface="Gill Sans"/>
                <a:cs typeface="Gill Sans"/>
              </a:rPr>
              <a:t>Arlington County Fire Department</a:t>
            </a:r>
            <a:endParaRPr lang="en-US" sz="2800" dirty="0">
              <a:latin typeface="Gill Sans"/>
              <a:cs typeface="Gill Sans"/>
            </a:endParaRPr>
          </a:p>
        </p:txBody>
      </p:sp>
      <p:sp>
        <p:nvSpPr>
          <p:cNvPr id="3" name="Content Placeholder 2"/>
          <p:cNvSpPr>
            <a:spLocks noGrp="1"/>
          </p:cNvSpPr>
          <p:nvPr>
            <p:ph idx="4294967295"/>
          </p:nvPr>
        </p:nvSpPr>
        <p:spPr>
          <a:xfrm>
            <a:off x="4149725" y="2609850"/>
            <a:ext cx="4841875" cy="2171700"/>
          </a:xfrm>
          <a:prstGeom prst="rect">
            <a:avLst/>
          </a:prstGeom>
        </p:spPr>
        <p:txBody>
          <a:bodyPr>
            <a:noAutofit/>
          </a:bodyPr>
          <a:lstStyle/>
          <a:p>
            <a:pPr marL="0" indent="0">
              <a:lnSpc>
                <a:spcPct val="90000"/>
              </a:lnSpc>
              <a:buNone/>
            </a:pPr>
            <a:r>
              <a:rPr lang="en-US" sz="2400" b="1" dirty="0" smtClean="0"/>
              <a:t>Situational Awareness</a:t>
            </a:r>
            <a:endParaRPr lang="en-US" sz="2400" b="1" dirty="0"/>
          </a:p>
          <a:p>
            <a:pPr>
              <a:lnSpc>
                <a:spcPct val="90000"/>
              </a:lnSpc>
            </a:pPr>
            <a:r>
              <a:rPr lang="en-US" sz="2400" dirty="0"/>
              <a:t>Emergency 911 </a:t>
            </a:r>
            <a:r>
              <a:rPr lang="en-US" sz="2400" dirty="0" smtClean="0"/>
              <a:t>calls</a:t>
            </a:r>
          </a:p>
          <a:p>
            <a:r>
              <a:rPr lang="en-US" sz="2400" dirty="0" smtClean="0"/>
              <a:t>Non</a:t>
            </a:r>
            <a:r>
              <a:rPr lang="en-US" sz="2400" dirty="0"/>
              <a:t>-profit </a:t>
            </a:r>
            <a:r>
              <a:rPr lang="en-US" sz="2400" dirty="0" smtClean="0"/>
              <a:t>networks and </a:t>
            </a:r>
            <a:r>
              <a:rPr lang="en-US" sz="2400" dirty="0"/>
              <a:t>social </a:t>
            </a:r>
            <a:r>
              <a:rPr lang="en-US" sz="2400" dirty="0" smtClean="0"/>
              <a:t>cohesion </a:t>
            </a:r>
            <a:r>
              <a:rPr lang="en-US" sz="2400" dirty="0"/>
              <a:t>of neighborhoods</a:t>
            </a:r>
          </a:p>
          <a:p>
            <a:r>
              <a:rPr lang="en-US" sz="2400" dirty="0" smtClean="0"/>
              <a:t>Map </a:t>
            </a:r>
            <a:r>
              <a:rPr lang="en-US" sz="2400" dirty="0"/>
              <a:t>the “age” of the </a:t>
            </a:r>
            <a:r>
              <a:rPr lang="en-US" sz="2400" dirty="0" smtClean="0"/>
              <a:t>county</a:t>
            </a:r>
            <a:endParaRPr lang="en-US" sz="2400" dirty="0">
              <a:solidFill>
                <a:schemeClr val="tx2">
                  <a:lumMod val="60000"/>
                  <a:lumOff val="40000"/>
                </a:schemeClr>
              </a:solidFill>
            </a:endParaRPr>
          </a:p>
          <a:p>
            <a:pPr marL="338138" indent="0">
              <a:buNone/>
            </a:pPr>
            <a:endParaRPr lang="en-US" sz="2400" dirty="0">
              <a:latin typeface="Gill Sans"/>
              <a:cs typeface="Gill Sans"/>
            </a:endParaRPr>
          </a:p>
        </p:txBody>
      </p:sp>
      <p:grpSp>
        <p:nvGrpSpPr>
          <p:cNvPr id="8" name="Group 7"/>
          <p:cNvGrpSpPr/>
          <p:nvPr/>
        </p:nvGrpSpPr>
        <p:grpSpPr>
          <a:xfrm>
            <a:off x="227469" y="931786"/>
            <a:ext cx="8356787" cy="3773564"/>
            <a:chOff x="227469" y="930594"/>
            <a:chExt cx="8356787" cy="3773564"/>
          </a:xfrm>
        </p:grpSpPr>
        <p:grpSp>
          <p:nvGrpSpPr>
            <p:cNvPr id="5" name="Group 4"/>
            <p:cNvGrpSpPr/>
            <p:nvPr/>
          </p:nvGrpSpPr>
          <p:grpSpPr>
            <a:xfrm>
              <a:off x="345032" y="972666"/>
              <a:ext cx="8239224" cy="3731492"/>
              <a:chOff x="345032" y="972666"/>
              <a:chExt cx="8239224" cy="3731492"/>
            </a:xfrm>
          </p:grpSpPr>
          <p:pic>
            <p:nvPicPr>
              <p:cNvPr id="4" name="Picture 3" descr="Screen Shot 2014-10-11 at 7.28.28.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5032" y="2252865"/>
                <a:ext cx="3482072" cy="2451293"/>
              </a:xfrm>
              <a:prstGeom prst="rect">
                <a:avLst/>
              </a:prstGeom>
              <a:ln w="28575" cmpd="sng">
                <a:solidFill>
                  <a:schemeClr val="tx1"/>
                </a:solidFill>
              </a:ln>
              <a:effectLst>
                <a:outerShdw blurRad="50800" dist="38100" dir="2700000" algn="tl" rotWithShape="0">
                  <a:srgbClr val="000000">
                    <a:alpha val="43000"/>
                  </a:srgbClr>
                </a:outerShdw>
              </a:effectLst>
            </p:spPr>
          </p:pic>
          <p:pic>
            <p:nvPicPr>
              <p:cNvPr id="6" name="Picture 5" descr="Screen Shot 2014-10-11 at 7.31.2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91000" y="972666"/>
                <a:ext cx="4393256" cy="1657350"/>
              </a:xfrm>
              <a:prstGeom prst="rect">
                <a:avLst/>
              </a:prstGeom>
              <a:ln w="28575" cmpd="sng">
                <a:noFill/>
              </a:ln>
              <a:effectLst>
                <a:outerShdw blurRad="50800" dist="38100" dir="2700000" algn="tl" rotWithShape="0">
                  <a:srgbClr val="000000">
                    <a:alpha val="43000"/>
                  </a:srgbClr>
                </a:outerShdw>
              </a:effectLst>
            </p:spPr>
          </p:pic>
        </p:grpSp>
        <p:sp>
          <p:nvSpPr>
            <p:cNvPr id="7" name="TextBox 6"/>
            <p:cNvSpPr txBox="1"/>
            <p:nvPr/>
          </p:nvSpPr>
          <p:spPr>
            <a:xfrm>
              <a:off x="227469" y="930594"/>
              <a:ext cx="4295769" cy="1200328"/>
            </a:xfrm>
            <a:prstGeom prst="rect">
              <a:avLst/>
            </a:prstGeom>
            <a:noFill/>
          </p:spPr>
          <p:txBody>
            <a:bodyPr wrap="square" rtlCol="0">
              <a:spAutoFit/>
            </a:bodyPr>
            <a:lstStyle/>
            <a:p>
              <a:r>
                <a:rPr lang="en-US" sz="2400" dirty="0" smtClean="0">
                  <a:latin typeface="Gill Sans Light"/>
                  <a:cs typeface="Gill Sans Light"/>
                </a:rPr>
                <a:t>Improve quality </a:t>
              </a:r>
              <a:r>
                <a:rPr lang="en-US" sz="2400" dirty="0">
                  <a:latin typeface="Gill Sans Light"/>
                  <a:cs typeface="Gill Sans Light"/>
                </a:rPr>
                <a:t>of life and services while accelerating the county’s </a:t>
              </a:r>
              <a:r>
                <a:rPr lang="en-US" sz="2400" dirty="0" smtClean="0">
                  <a:latin typeface="Gill Sans Light"/>
                  <a:cs typeface="Gill Sans Light"/>
                </a:rPr>
                <a:t>efficiency </a:t>
              </a:r>
              <a:r>
                <a:rPr lang="en-US" sz="2400" dirty="0">
                  <a:latin typeface="Gill Sans Light"/>
                  <a:cs typeface="Gill Sans Light"/>
                </a:rPr>
                <a:t>and resiliency </a:t>
              </a:r>
              <a:r>
                <a:rPr lang="en-US" sz="2400" dirty="0" smtClean="0">
                  <a:latin typeface="Gill Sans Light"/>
                  <a:cs typeface="Gill Sans Light"/>
                </a:rPr>
                <a:t>	</a:t>
              </a:r>
              <a:endParaRPr lang="en-US" sz="2400" dirty="0">
                <a:solidFill>
                  <a:schemeClr val="tx2">
                    <a:lumMod val="60000"/>
                    <a:lumOff val="40000"/>
                  </a:schemeClr>
                </a:solidFill>
                <a:latin typeface="Gill Sans Light"/>
                <a:cs typeface="Gill Sans Light"/>
              </a:endParaRPr>
            </a:p>
          </p:txBody>
        </p:sp>
      </p:grpSp>
    </p:spTree>
    <p:extLst>
      <p:ext uri="{BB962C8B-B14F-4D97-AF65-F5344CB8AC3E}">
        <p14:creationId xmlns:p14="http://schemas.microsoft.com/office/powerpoint/2010/main" val="1020628027"/>
      </p:ext>
    </p:extLst>
  </p:cSld>
  <p:clrMapOvr>
    <a:masterClrMapping/>
  </p:clrMapOvr>
  <p:transition spd="slow">
    <p:wip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fema-graphic1.2.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666750"/>
            <a:ext cx="8991599" cy="4480426"/>
          </a:xfrm>
          <a:prstGeom prst="rect">
            <a:avLst/>
          </a:prstGeom>
        </p:spPr>
      </p:pic>
      <p:sp>
        <p:nvSpPr>
          <p:cNvPr id="11" name="TextBox 10"/>
          <p:cNvSpPr txBox="1"/>
          <p:nvPr/>
        </p:nvSpPr>
        <p:spPr>
          <a:xfrm>
            <a:off x="7087313" y="3243450"/>
            <a:ext cx="1836360" cy="1569660"/>
          </a:xfrm>
          <a:prstGeom prst="rect">
            <a:avLst/>
          </a:prstGeom>
          <a:noFill/>
          <a:ln w="28575" cmpd="sng">
            <a:solidFill>
              <a:srgbClr val="336995"/>
            </a:solidFill>
          </a:ln>
        </p:spPr>
        <p:txBody>
          <a:bodyPr wrap="none" rtlCol="0">
            <a:spAutoFit/>
          </a:bodyPr>
          <a:lstStyle/>
          <a:p>
            <a:pPr algn="ctr"/>
            <a:r>
              <a:rPr lang="en-US" sz="3200" b="1" dirty="0" smtClean="0">
                <a:solidFill>
                  <a:schemeClr val="bg1"/>
                </a:solidFill>
              </a:rPr>
              <a:t>Fire </a:t>
            </a:r>
          </a:p>
          <a:p>
            <a:pPr algn="ctr"/>
            <a:r>
              <a:rPr lang="en-US" sz="3200" b="1" dirty="0" smtClean="0">
                <a:solidFill>
                  <a:schemeClr val="bg1"/>
                </a:solidFill>
              </a:rPr>
              <a:t>and </a:t>
            </a:r>
          </a:p>
          <a:p>
            <a:pPr algn="ctr"/>
            <a:r>
              <a:rPr lang="en-US" sz="3200" b="1" dirty="0" smtClean="0">
                <a:solidFill>
                  <a:schemeClr val="bg1"/>
                </a:solidFill>
              </a:rPr>
              <a:t>EMS Data</a:t>
            </a:r>
            <a:endParaRPr lang="en-US" sz="3200" b="1" dirty="0">
              <a:solidFill>
                <a:schemeClr val="bg1"/>
              </a:solidFill>
            </a:endParaRPr>
          </a:p>
        </p:txBody>
      </p:sp>
      <p:sp>
        <p:nvSpPr>
          <p:cNvPr id="2" name="TextBox 1"/>
          <p:cNvSpPr txBox="1"/>
          <p:nvPr/>
        </p:nvSpPr>
        <p:spPr>
          <a:xfrm>
            <a:off x="1" y="57150"/>
            <a:ext cx="14477999" cy="584776"/>
          </a:xfrm>
          <a:prstGeom prst="rect">
            <a:avLst/>
          </a:prstGeom>
          <a:noFill/>
        </p:spPr>
        <p:txBody>
          <a:bodyPr wrap="square" rtlCol="0">
            <a:spAutoFit/>
          </a:bodyPr>
          <a:lstStyle/>
          <a:p>
            <a:r>
              <a:rPr lang="en-US" sz="3200" dirty="0">
                <a:latin typeface="Gill Sans"/>
                <a:cs typeface="Gill Sans"/>
              </a:rPr>
              <a:t>R</a:t>
            </a:r>
            <a:r>
              <a:rPr lang="en-US" sz="3200" dirty="0" smtClean="0">
                <a:latin typeface="Gill Sans"/>
                <a:cs typeface="Gill Sans"/>
              </a:rPr>
              <a:t>ecreate </a:t>
            </a:r>
            <a:r>
              <a:rPr lang="en-US" sz="3200" dirty="0">
                <a:latin typeface="Gill Sans"/>
                <a:cs typeface="Gill Sans"/>
              </a:rPr>
              <a:t>911 incidents, end-to-end, through the data</a:t>
            </a:r>
          </a:p>
        </p:txBody>
      </p:sp>
    </p:spTree>
    <p:extLst>
      <p:ext uri="{BB962C8B-B14F-4D97-AF65-F5344CB8AC3E}">
        <p14:creationId xmlns:p14="http://schemas.microsoft.com/office/powerpoint/2010/main" val="938907271"/>
      </p:ext>
    </p:extLst>
  </p:cSld>
  <p:clrMapOvr>
    <a:masterClrMapping/>
  </p:clrMapOvr>
  <p:transition spd="slow">
    <p:wip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0" y="19050"/>
            <a:ext cx="9144000" cy="5143500"/>
            <a:chOff x="0" y="19050"/>
            <a:chExt cx="9144000" cy="5143500"/>
          </a:xfrm>
        </p:grpSpPr>
        <p:pic>
          <p:nvPicPr>
            <p:cNvPr id="4" name="Picture 3" descr="fema-graphic1.2.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9050"/>
              <a:ext cx="9144000" cy="5143500"/>
            </a:xfrm>
            <a:prstGeom prst="rect">
              <a:avLst/>
            </a:prstGeom>
          </p:spPr>
        </p:pic>
        <p:grpSp>
          <p:nvGrpSpPr>
            <p:cNvPr id="11" name="Group 10"/>
            <p:cNvGrpSpPr/>
            <p:nvPr/>
          </p:nvGrpSpPr>
          <p:grpSpPr>
            <a:xfrm>
              <a:off x="2032000" y="3184290"/>
              <a:ext cx="6264778" cy="1603612"/>
              <a:chOff x="2032000" y="3184290"/>
              <a:chExt cx="6264778" cy="1603612"/>
            </a:xfrm>
          </p:grpSpPr>
          <p:pic>
            <p:nvPicPr>
              <p:cNvPr id="2" name="Picture 1"/>
              <p:cNvPicPr>
                <a:picLocks noChangeAspect="1"/>
              </p:cNvPicPr>
              <p:nvPr/>
            </p:nvPicPr>
            <p:blipFill>
              <a:blip r:embed="rId4"/>
              <a:stretch>
                <a:fillRect/>
              </a:stretch>
            </p:blipFill>
            <p:spPr>
              <a:xfrm>
                <a:off x="2032000" y="3184290"/>
                <a:ext cx="2959100" cy="1603612"/>
              </a:xfrm>
              <a:prstGeom prst="rect">
                <a:avLst/>
              </a:prstGeom>
            </p:spPr>
          </p:pic>
          <p:pic>
            <p:nvPicPr>
              <p:cNvPr id="6" name="Picture 5"/>
              <p:cNvPicPr>
                <a:picLocks noChangeAspect="1"/>
              </p:cNvPicPr>
              <p:nvPr/>
            </p:nvPicPr>
            <p:blipFill>
              <a:blip r:embed="rId5"/>
              <a:stretch>
                <a:fillRect/>
              </a:stretch>
            </p:blipFill>
            <p:spPr>
              <a:xfrm>
                <a:off x="5143500" y="3184290"/>
                <a:ext cx="3153278" cy="1603612"/>
              </a:xfrm>
              <a:prstGeom prst="rect">
                <a:avLst/>
              </a:prstGeom>
            </p:spPr>
          </p:pic>
        </p:grpSp>
        <p:pic>
          <p:nvPicPr>
            <p:cNvPr id="5" name="Picture 4"/>
            <p:cNvPicPr>
              <a:picLocks noChangeAspect="1"/>
            </p:cNvPicPr>
            <p:nvPr/>
          </p:nvPicPr>
          <p:blipFill>
            <a:blip r:embed="rId6"/>
            <a:stretch>
              <a:fillRect/>
            </a:stretch>
          </p:blipFill>
          <p:spPr>
            <a:xfrm>
              <a:off x="42805" y="94080"/>
              <a:ext cx="2918298" cy="1905000"/>
            </a:xfrm>
            <a:prstGeom prst="rect">
              <a:avLst/>
            </a:prstGeom>
          </p:spPr>
        </p:pic>
        <p:grpSp>
          <p:nvGrpSpPr>
            <p:cNvPr id="10" name="Group 9"/>
            <p:cNvGrpSpPr/>
            <p:nvPr/>
          </p:nvGrpSpPr>
          <p:grpSpPr>
            <a:xfrm>
              <a:off x="2845184" y="61656"/>
              <a:ext cx="4774816" cy="1422400"/>
              <a:chOff x="2845184" y="61656"/>
              <a:chExt cx="4962326" cy="1422400"/>
            </a:xfrm>
          </p:grpSpPr>
          <p:pic>
            <p:nvPicPr>
              <p:cNvPr id="7" name="Picture 6" descr="Screen Shot 2015-04-21 at 2.10.05 PM.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143459" y="61656"/>
                <a:ext cx="2664051" cy="1422400"/>
              </a:xfrm>
              <a:prstGeom prst="rect">
                <a:avLst/>
              </a:prstGeom>
            </p:spPr>
          </p:pic>
          <p:pic>
            <p:nvPicPr>
              <p:cNvPr id="8" name="Picture 7"/>
              <p:cNvPicPr>
                <a:picLocks noChangeAspect="1"/>
              </p:cNvPicPr>
              <p:nvPr/>
            </p:nvPicPr>
            <p:blipFill>
              <a:blip r:embed="rId8"/>
              <a:stretch>
                <a:fillRect/>
              </a:stretch>
            </p:blipFill>
            <p:spPr>
              <a:xfrm>
                <a:off x="2845184" y="87070"/>
                <a:ext cx="2298289" cy="1373809"/>
              </a:xfrm>
              <a:prstGeom prst="rect">
                <a:avLst/>
              </a:prstGeom>
            </p:spPr>
          </p:pic>
        </p:grpSp>
        <p:pic>
          <p:nvPicPr>
            <p:cNvPr id="9" name="Picture 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620012" y="94843"/>
              <a:ext cx="1472551" cy="1740013"/>
            </a:xfrm>
            <a:prstGeom prst="rect">
              <a:avLst/>
            </a:prstGeom>
          </p:spPr>
        </p:pic>
      </p:grpSp>
    </p:spTree>
    <p:extLst>
      <p:ext uri="{BB962C8B-B14F-4D97-AF65-F5344CB8AC3E}">
        <p14:creationId xmlns:p14="http://schemas.microsoft.com/office/powerpoint/2010/main" val="1500825584"/>
      </p:ext>
    </p:extLst>
  </p:cSld>
  <p:clrMapOvr>
    <a:masterClrMapping/>
  </p:clrMapOvr>
  <p:transition spd="slow">
    <p:wip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pPr algn="ctr"/>
            <a:r>
              <a:rPr lang="en-US" sz="3200" dirty="0" smtClean="0">
                <a:latin typeface="Gill Sans  "/>
                <a:cs typeface="Gill Sans  "/>
              </a:rPr>
              <a:t>Unit Utilization</a:t>
            </a:r>
            <a:endParaRPr lang="en-US" sz="2400" dirty="0">
              <a:latin typeface="Gill Sans  "/>
              <a:cs typeface="Gill Sans  "/>
            </a:endParaRPr>
          </a:p>
        </p:txBody>
      </p:sp>
      <p:pic>
        <p:nvPicPr>
          <p:cNvPr id="7" name="Picture 6" descr="Biocomplexity-PP-SectionTitle10-SDAL-BKGD-Light_2015-11.jp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0" y="0"/>
            <a:ext cx="9119681" cy="5143500"/>
          </a:xfrm>
          <a:prstGeom prst="rect">
            <a:avLst/>
          </a:prstGeom>
        </p:spPr>
      </p:pic>
      <p:sp>
        <p:nvSpPr>
          <p:cNvPr id="5" name="Rectangle 4"/>
          <p:cNvSpPr/>
          <p:nvPr/>
        </p:nvSpPr>
        <p:spPr>
          <a:xfrm>
            <a:off x="6324620" y="4465787"/>
            <a:ext cx="2819401" cy="67771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 name="Utilization Video.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65100" y="742950"/>
            <a:ext cx="4330700" cy="4400550"/>
          </a:xfrm>
          <a:prstGeom prst="rect">
            <a:avLst/>
          </a:prstGeom>
        </p:spPr>
      </p:pic>
      <p:sp>
        <p:nvSpPr>
          <p:cNvPr id="11" name="TextBox 10"/>
          <p:cNvSpPr txBox="1"/>
          <p:nvPr/>
        </p:nvSpPr>
        <p:spPr>
          <a:xfrm>
            <a:off x="345104" y="-19050"/>
            <a:ext cx="3617296" cy="763286"/>
          </a:xfrm>
          <a:prstGeom prst="rect">
            <a:avLst/>
          </a:prstGeom>
          <a:noFill/>
        </p:spPr>
        <p:txBody>
          <a:bodyPr wrap="none" rtlCol="0">
            <a:spAutoFit/>
          </a:bodyPr>
          <a:lstStyle/>
          <a:p>
            <a:pPr marL="0" algn="ctr">
              <a:lnSpc>
                <a:spcPct val="90000"/>
              </a:lnSpc>
            </a:pPr>
            <a:r>
              <a:rPr lang="en-US" sz="2400" b="1" dirty="0" smtClean="0">
                <a:latin typeface="Raleway Light"/>
                <a:cs typeface="Raleway Light"/>
              </a:rPr>
              <a:t>Linking Incident Linked </a:t>
            </a:r>
            <a:br>
              <a:rPr lang="en-US" sz="2400" b="1" dirty="0" smtClean="0">
                <a:latin typeface="Raleway Light"/>
                <a:cs typeface="Raleway Light"/>
              </a:rPr>
            </a:br>
            <a:r>
              <a:rPr lang="en-US" sz="2400" b="1" dirty="0" smtClean="0">
                <a:latin typeface="Raleway Light"/>
                <a:cs typeface="Raleway Light"/>
              </a:rPr>
              <a:t>Across Time</a:t>
            </a:r>
            <a:endParaRPr lang="en-US" sz="2400" b="1" dirty="0">
              <a:latin typeface="Raleway Light"/>
              <a:cs typeface="Raleway Light"/>
            </a:endParaRPr>
          </a:p>
        </p:txBody>
      </p:sp>
      <p:sp>
        <p:nvSpPr>
          <p:cNvPr id="14" name="Rectangle 13"/>
          <p:cNvSpPr/>
          <p:nvPr/>
        </p:nvSpPr>
        <p:spPr>
          <a:xfrm>
            <a:off x="76200" y="666750"/>
            <a:ext cx="4412876" cy="4396085"/>
          </a:xfrm>
          <a:prstGeom prst="rect">
            <a:avLst/>
          </a:prstGeom>
          <a:noFill/>
          <a:ln w="1905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Picture 1" descr="TimeOnCallByUnit2012.pdf"/>
          <p:cNvPicPr>
            <a:picLocks noChangeAspect="1"/>
          </p:cNvPicPr>
          <p:nvPr/>
        </p:nvPicPr>
        <p:blipFill rotWithShape="1">
          <a:blip r:embed="rId7" cstate="print">
            <a:extLst>
              <a:ext uri="{28A0092B-C50C-407E-A947-70E740481C1C}">
                <a14:useLocalDpi xmlns:a14="http://schemas.microsoft.com/office/drawing/2010/main"/>
              </a:ext>
            </a:extLst>
          </a:blip>
          <a:srcRect l="5883" r="22619"/>
          <a:stretch/>
        </p:blipFill>
        <p:spPr>
          <a:xfrm>
            <a:off x="4567498" y="438150"/>
            <a:ext cx="4576502" cy="4724400"/>
          </a:xfrm>
          <a:prstGeom prst="rect">
            <a:avLst/>
          </a:prstGeom>
        </p:spPr>
      </p:pic>
      <p:sp>
        <p:nvSpPr>
          <p:cNvPr id="12" name="TextBox 11"/>
          <p:cNvSpPr txBox="1"/>
          <p:nvPr/>
        </p:nvSpPr>
        <p:spPr>
          <a:xfrm>
            <a:off x="5867400" y="57150"/>
            <a:ext cx="2480166" cy="461665"/>
          </a:xfrm>
          <a:prstGeom prst="rect">
            <a:avLst/>
          </a:prstGeom>
          <a:noFill/>
        </p:spPr>
        <p:txBody>
          <a:bodyPr wrap="none" rtlCol="0">
            <a:spAutoFit/>
          </a:bodyPr>
          <a:lstStyle/>
          <a:p>
            <a:r>
              <a:rPr lang="en-US" sz="2400" b="1" dirty="0">
                <a:latin typeface="Raleway Light"/>
                <a:cs typeface="Raleway Light"/>
              </a:rPr>
              <a:t>Minutes on Call</a:t>
            </a:r>
          </a:p>
        </p:txBody>
      </p:sp>
    </p:spTree>
    <p:extLst>
      <p:ext uri="{BB962C8B-B14F-4D97-AF65-F5344CB8AC3E}">
        <p14:creationId xmlns:p14="http://schemas.microsoft.com/office/powerpoint/2010/main" val="1717702046"/>
      </p:ext>
    </p:extLst>
  </p:cSld>
  <p:clrMapOvr>
    <a:masterClrMapping/>
  </p:clrMapOvr>
  <p:transition spd="slow">
    <p:wipe/>
  </p:transition>
  <p:timing>
    <p:tnLst>
      <p:par>
        <p:cTn id="1" dur="indefinite" restart="never" nodeType="tmRoot">
          <p:childTnLst>
            <p:video>
              <p:cMediaNode vol="80000">
                <p:cTn id="2" repeatCount="indefinite" fill="hold" display="0">
                  <p:stCondLst>
                    <p:cond delay="indefinite"/>
                  </p:stCondLst>
                </p:cTn>
                <p:tgtEl>
                  <p:spTgt spid="8"/>
                </p:tgtEl>
              </p:cMediaNode>
            </p:vide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Biocomplexity-PP-SectionTitle10-SDAL-BKGD-Light_2015-11.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19681" cy="5143500"/>
          </a:xfrm>
          <a:prstGeom prst="rect">
            <a:avLst/>
          </a:prstGeom>
        </p:spPr>
      </p:pic>
      <p:sp>
        <p:nvSpPr>
          <p:cNvPr id="2" name="Title 1"/>
          <p:cNvSpPr>
            <a:spLocks noGrp="1"/>
          </p:cNvSpPr>
          <p:nvPr>
            <p:ph type="title"/>
          </p:nvPr>
        </p:nvSpPr>
        <p:spPr>
          <a:xfrm>
            <a:off x="457200" y="114300"/>
            <a:ext cx="8229600" cy="857250"/>
          </a:xfrm>
        </p:spPr>
        <p:txBody>
          <a:bodyPr>
            <a:noAutofit/>
          </a:bodyPr>
          <a:lstStyle/>
          <a:p>
            <a:pPr algn="r">
              <a:lnSpc>
                <a:spcPct val="80000"/>
              </a:lnSpc>
            </a:pPr>
            <a:r>
              <a:rPr lang="en-US" dirty="0" smtClean="0">
                <a:latin typeface="Gill Sans"/>
                <a:cs typeface="Gill Sans"/>
              </a:rPr>
              <a:t>Do we have loyal customers</a:t>
            </a:r>
            <a:br>
              <a:rPr lang="en-US" dirty="0" smtClean="0">
                <a:latin typeface="Gill Sans"/>
                <a:cs typeface="Gill Sans"/>
              </a:rPr>
            </a:br>
            <a:r>
              <a:rPr lang="en-US" dirty="0" smtClean="0">
                <a:latin typeface="Gill Sans"/>
                <a:cs typeface="Gill Sans"/>
              </a:rPr>
              <a:t> or loyal locations?</a:t>
            </a:r>
            <a:endParaRPr lang="en-US" dirty="0">
              <a:latin typeface="Gill Sans"/>
              <a:cs typeface="Gill Sans"/>
            </a:endParaRPr>
          </a:p>
        </p:txBody>
      </p:sp>
      <p:grpSp>
        <p:nvGrpSpPr>
          <p:cNvPr id="11" name="Group 10"/>
          <p:cNvGrpSpPr/>
          <p:nvPr/>
        </p:nvGrpSpPr>
        <p:grpSpPr>
          <a:xfrm>
            <a:off x="165118" y="301819"/>
            <a:ext cx="8978882" cy="4841681"/>
            <a:chOff x="165118" y="301819"/>
            <a:chExt cx="8978882" cy="4841681"/>
          </a:xfrm>
        </p:grpSpPr>
        <p:sp>
          <p:nvSpPr>
            <p:cNvPr id="12" name="Rectangle 11"/>
            <p:cNvSpPr/>
            <p:nvPr/>
          </p:nvSpPr>
          <p:spPr>
            <a:xfrm>
              <a:off x="278613" y="1049760"/>
              <a:ext cx="8617551" cy="409374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5" name="Picture 14" descr="fema-graphic1.2.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5118" y="2483584"/>
              <a:ext cx="3852364" cy="2427184"/>
            </a:xfrm>
            <a:prstGeom prst="rect">
              <a:avLst/>
            </a:prstGeom>
          </p:spPr>
        </p:pic>
        <p:pic>
          <p:nvPicPr>
            <p:cNvPr id="16" name="Picture 15" descr="Screen Shot 2015-04-21 at 2.07.04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99397" y="1190748"/>
              <a:ext cx="3744603" cy="3900375"/>
            </a:xfrm>
            <a:prstGeom prst="rect">
              <a:avLst/>
            </a:prstGeom>
            <a:ln>
              <a:noFill/>
            </a:ln>
          </p:spPr>
        </p:pic>
        <p:pic>
          <p:nvPicPr>
            <p:cNvPr id="17" name="Picture 16"/>
            <p:cNvPicPr>
              <a:picLocks noChangeAspect="1"/>
            </p:cNvPicPr>
            <p:nvPr/>
          </p:nvPicPr>
          <p:blipFill>
            <a:blip r:embed="rId6"/>
            <a:stretch>
              <a:fillRect/>
            </a:stretch>
          </p:blipFill>
          <p:spPr>
            <a:xfrm>
              <a:off x="262830" y="301819"/>
              <a:ext cx="2163335" cy="1636416"/>
            </a:xfrm>
            <a:prstGeom prst="rect">
              <a:avLst/>
            </a:prstGeom>
            <a:ln w="38100" cmpd="sng">
              <a:solidFill>
                <a:schemeClr val="tx1"/>
              </a:solidFill>
            </a:ln>
            <a:effectLst>
              <a:outerShdw blurRad="50800" dist="38100" dir="2700000" algn="tl" rotWithShape="0">
                <a:srgbClr val="000000">
                  <a:alpha val="43000"/>
                </a:srgbClr>
              </a:outerShdw>
            </a:effectLst>
          </p:spPr>
        </p:pic>
        <p:cxnSp>
          <p:nvCxnSpPr>
            <p:cNvPr id="18" name="Straight Arrow Connector 17"/>
            <p:cNvCxnSpPr>
              <a:stCxn id="17" idx="2"/>
              <a:endCxn id="17" idx="2"/>
            </p:cNvCxnSpPr>
            <p:nvPr/>
          </p:nvCxnSpPr>
          <p:spPr>
            <a:xfrm>
              <a:off x="1344498" y="1938235"/>
              <a:ext cx="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a:stCxn id="17" idx="2"/>
            </p:cNvCxnSpPr>
            <p:nvPr/>
          </p:nvCxnSpPr>
          <p:spPr>
            <a:xfrm>
              <a:off x="1344498" y="1938235"/>
              <a:ext cx="0" cy="545351"/>
            </a:xfrm>
            <a:prstGeom prst="straightConnector1">
              <a:avLst/>
            </a:prstGeom>
            <a:ln w="38100" cmpd="sng">
              <a:solidFill>
                <a:srgbClr val="4775A4"/>
              </a:solidFill>
              <a:tailEnd type="arrow"/>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flipV="1">
              <a:off x="4025905" y="3753586"/>
              <a:ext cx="2222495" cy="12700"/>
            </a:xfrm>
            <a:prstGeom prst="straightConnector1">
              <a:avLst/>
            </a:prstGeom>
            <a:ln w="38100" cmpd="sng">
              <a:solidFill>
                <a:srgbClr val="4775A4"/>
              </a:solidFill>
              <a:tailEnd type="arrow"/>
            </a:ln>
          </p:spPr>
          <p:style>
            <a:lnRef idx="2">
              <a:schemeClr val="accent1"/>
            </a:lnRef>
            <a:fillRef idx="0">
              <a:schemeClr val="accent1"/>
            </a:fillRef>
            <a:effectRef idx="1">
              <a:schemeClr val="accent1"/>
            </a:effectRef>
            <a:fontRef idx="minor">
              <a:schemeClr val="tx1"/>
            </a:fontRef>
          </p:style>
        </p:cxnSp>
        <p:sp>
          <p:nvSpPr>
            <p:cNvPr id="22" name="TextBox 21"/>
            <p:cNvSpPr txBox="1"/>
            <p:nvPr/>
          </p:nvSpPr>
          <p:spPr>
            <a:xfrm>
              <a:off x="2590933" y="919339"/>
              <a:ext cx="3493943" cy="1477328"/>
            </a:xfrm>
            <a:prstGeom prst="rect">
              <a:avLst/>
            </a:prstGeom>
            <a:noFill/>
          </p:spPr>
          <p:txBody>
            <a:bodyPr wrap="square" rtlCol="0">
              <a:spAutoFit/>
            </a:bodyPr>
            <a:lstStyle/>
            <a:p>
              <a:r>
                <a:rPr lang="en-US" dirty="0" smtClean="0">
                  <a:latin typeface="Gill Sans Light"/>
                  <a:cs typeface="Gill Sans Light"/>
                </a:rPr>
                <a:t>Link up data with geography</a:t>
              </a:r>
            </a:p>
            <a:p>
              <a:pPr marL="285750" indent="-285750">
                <a:buFont typeface="Arial"/>
                <a:buChar char="•"/>
              </a:pPr>
              <a:r>
                <a:rPr lang="en-US" dirty="0" smtClean="0">
                  <a:latin typeface="Gill Sans Light"/>
                  <a:cs typeface="Gill Sans Light"/>
                </a:rPr>
                <a:t>Identifies hotspots </a:t>
              </a:r>
            </a:p>
            <a:p>
              <a:pPr marL="285750" indent="-285750">
                <a:buFont typeface="Arial"/>
                <a:buChar char="•"/>
              </a:pPr>
              <a:r>
                <a:rPr lang="en-US" dirty="0" smtClean="0">
                  <a:latin typeface="Gill Sans Light"/>
                  <a:cs typeface="Gill Sans Light"/>
                </a:rPr>
                <a:t>Deeper look into data and find these align with populations at risk in community </a:t>
              </a:r>
              <a:endParaRPr lang="en-US" dirty="0">
                <a:latin typeface="Gill Sans Light"/>
                <a:cs typeface="Gill Sans Light"/>
              </a:endParaRPr>
            </a:p>
          </p:txBody>
        </p:sp>
      </p:grpSp>
    </p:spTree>
    <p:extLst>
      <p:ext uri="{BB962C8B-B14F-4D97-AF65-F5344CB8AC3E}">
        <p14:creationId xmlns:p14="http://schemas.microsoft.com/office/powerpoint/2010/main" val="205488028"/>
      </p:ext>
    </p:extLst>
  </p:cSld>
  <p:clrMapOvr>
    <a:masterClrMapping/>
  </p:clrMapOvr>
  <p:transition spd="slow">
    <p:wip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5"/>
          <a:srcRect r="1446" b="26654"/>
          <a:stretch/>
        </p:blipFill>
        <p:spPr>
          <a:xfrm>
            <a:off x="234577" y="4369189"/>
            <a:ext cx="8452223" cy="774310"/>
          </a:xfrm>
          <a:prstGeom prst="rect">
            <a:avLst/>
          </a:prstGeom>
        </p:spPr>
      </p:pic>
      <p:grpSp>
        <p:nvGrpSpPr>
          <p:cNvPr id="9" name="Group 8"/>
          <p:cNvGrpSpPr/>
          <p:nvPr/>
        </p:nvGrpSpPr>
        <p:grpSpPr>
          <a:xfrm>
            <a:off x="0" y="-19050"/>
            <a:ext cx="9144000" cy="5162550"/>
            <a:chOff x="0" y="-19050"/>
            <a:chExt cx="9144000" cy="5162550"/>
          </a:xfrm>
        </p:grpSpPr>
        <p:pic>
          <p:nvPicPr>
            <p:cNvPr id="4" name="Picture 3" descr="Biocomplexity-PP-SectionTitle10-SDAL-BKGD-Light_2015-11.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0"/>
              <a:ext cx="9119681" cy="5143500"/>
            </a:xfrm>
            <a:prstGeom prst="rect">
              <a:avLst/>
            </a:prstGeom>
          </p:spPr>
        </p:pic>
        <p:pic>
          <p:nvPicPr>
            <p:cNvPr id="8" name="Picture 7"/>
            <p:cNvPicPr>
              <a:picLocks noChangeAspect="1"/>
            </p:cNvPicPr>
            <p:nvPr/>
          </p:nvPicPr>
          <p:blipFill>
            <a:blip r:embed="rId5"/>
            <a:stretch>
              <a:fillRect/>
            </a:stretch>
          </p:blipFill>
          <p:spPr>
            <a:xfrm>
              <a:off x="0" y="-19050"/>
              <a:ext cx="9144000" cy="1055688"/>
            </a:xfrm>
            <a:prstGeom prst="rect">
              <a:avLst/>
            </a:prstGeom>
          </p:spPr>
        </p:pic>
      </p:grpSp>
      <p:pic>
        <p:nvPicPr>
          <p:cNvPr id="3" name="Fire_EMS Call Week Volume with Legend.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7"/>
          <a:srcRect b="25528"/>
          <a:stretch/>
        </p:blipFill>
        <p:spPr>
          <a:xfrm>
            <a:off x="1406274" y="914400"/>
            <a:ext cx="5478885" cy="4080270"/>
          </a:xfrm>
          <a:prstGeom prst="rect">
            <a:avLst/>
          </a:prstGeom>
        </p:spPr>
      </p:pic>
      <p:sp>
        <p:nvSpPr>
          <p:cNvPr id="2" name="Title 1"/>
          <p:cNvSpPr>
            <a:spLocks noGrp="1"/>
          </p:cNvSpPr>
          <p:nvPr>
            <p:ph type="title"/>
          </p:nvPr>
        </p:nvSpPr>
        <p:spPr>
          <a:xfrm>
            <a:off x="457200" y="57150"/>
            <a:ext cx="8229600" cy="857250"/>
          </a:xfrm>
          <a:prstGeom prst="rect">
            <a:avLst/>
          </a:prstGeom>
        </p:spPr>
        <p:txBody>
          <a:bodyPr>
            <a:noAutofit/>
          </a:bodyPr>
          <a:lstStyle/>
          <a:p>
            <a:pPr>
              <a:lnSpc>
                <a:spcPct val="80000"/>
              </a:lnSpc>
            </a:pPr>
            <a:r>
              <a:rPr lang="en-US" dirty="0" smtClean="0">
                <a:latin typeface="Gill Sans"/>
                <a:cs typeface="Gill Sans"/>
              </a:rPr>
              <a:t>Through this single source we have identified </a:t>
            </a:r>
            <a:br>
              <a:rPr lang="en-US" dirty="0" smtClean="0">
                <a:latin typeface="Gill Sans"/>
                <a:cs typeface="Gill Sans"/>
              </a:rPr>
            </a:br>
            <a:r>
              <a:rPr lang="en-US" dirty="0" smtClean="0">
                <a:latin typeface="Gill Sans"/>
                <a:cs typeface="Gill Sans"/>
              </a:rPr>
              <a:t>a </a:t>
            </a:r>
            <a:r>
              <a:rPr lang="en-US" dirty="0">
                <a:latin typeface="Gill Sans"/>
                <a:cs typeface="Gill Sans"/>
              </a:rPr>
              <a:t>r</a:t>
            </a:r>
            <a:r>
              <a:rPr lang="en-US" dirty="0" smtClean="0">
                <a:latin typeface="Gill Sans"/>
                <a:cs typeface="Gill Sans"/>
              </a:rPr>
              <a:t>hythm of the city</a:t>
            </a:r>
            <a:endParaRPr lang="en-US" dirty="0">
              <a:latin typeface="Gill Sans"/>
              <a:cs typeface="Gill Sans"/>
            </a:endParaRPr>
          </a:p>
        </p:txBody>
      </p:sp>
      <p:grpSp>
        <p:nvGrpSpPr>
          <p:cNvPr id="11" name="Group 10"/>
          <p:cNvGrpSpPr/>
          <p:nvPr/>
        </p:nvGrpSpPr>
        <p:grpSpPr>
          <a:xfrm>
            <a:off x="484554" y="1414036"/>
            <a:ext cx="7745045" cy="3415915"/>
            <a:chOff x="484554" y="1414036"/>
            <a:chExt cx="7745045" cy="3415915"/>
          </a:xfrm>
        </p:grpSpPr>
        <p:pic>
          <p:nvPicPr>
            <p:cNvPr id="6" name="Picture 5"/>
            <p:cNvPicPr>
              <a:picLocks noChangeAspect="1"/>
            </p:cNvPicPr>
            <p:nvPr/>
          </p:nvPicPr>
          <p:blipFill>
            <a:blip r:embed="rId8"/>
            <a:stretch>
              <a:fillRect/>
            </a:stretch>
          </p:blipFill>
          <p:spPr>
            <a:xfrm>
              <a:off x="484554" y="3908427"/>
              <a:ext cx="2222500" cy="921524"/>
            </a:xfrm>
            <a:prstGeom prst="rect">
              <a:avLst/>
            </a:prstGeom>
            <a:ln>
              <a:noFill/>
            </a:ln>
          </p:spPr>
        </p:pic>
        <p:sp>
          <p:nvSpPr>
            <p:cNvPr id="7" name="TextBox 6"/>
            <p:cNvSpPr txBox="1"/>
            <p:nvPr/>
          </p:nvSpPr>
          <p:spPr>
            <a:xfrm>
              <a:off x="5791200" y="1414036"/>
              <a:ext cx="2438399" cy="707886"/>
            </a:xfrm>
            <a:prstGeom prst="rect">
              <a:avLst/>
            </a:prstGeom>
            <a:noFill/>
            <a:ln w="19050" cmpd="sng">
              <a:noFill/>
            </a:ln>
          </p:spPr>
          <p:txBody>
            <a:bodyPr wrap="square" rtlCol="0">
              <a:spAutoFit/>
            </a:bodyPr>
            <a:lstStyle/>
            <a:p>
              <a:pPr marL="0" algn="ctr"/>
              <a:r>
                <a:rPr lang="en-US" sz="2000" b="1" dirty="0" smtClean="0">
                  <a:effectLst>
                    <a:outerShdw blurRad="50800" dist="38100" dir="2700000" algn="tl" rotWithShape="0">
                      <a:srgbClr val="000000">
                        <a:alpha val="43000"/>
                      </a:srgbClr>
                    </a:outerShdw>
                  </a:effectLst>
                  <a:latin typeface="Gill Sans Light"/>
                  <a:cs typeface="Gill Sans Light"/>
                </a:rPr>
                <a:t>What do you think the data are telling us?</a:t>
              </a:r>
              <a:endParaRPr lang="en-US" sz="2000" b="1" dirty="0">
                <a:effectLst>
                  <a:outerShdw blurRad="50800" dist="38100" dir="2700000" algn="tl" rotWithShape="0">
                    <a:srgbClr val="000000">
                      <a:alpha val="43000"/>
                    </a:srgbClr>
                  </a:outerShdw>
                </a:effectLst>
                <a:latin typeface="Gill Sans Light"/>
                <a:cs typeface="Gill Sans Light"/>
              </a:endParaRPr>
            </a:p>
          </p:txBody>
        </p:sp>
      </p:grpSp>
    </p:spTree>
    <p:extLst>
      <p:ext uri="{BB962C8B-B14F-4D97-AF65-F5344CB8AC3E}">
        <p14:creationId xmlns:p14="http://schemas.microsoft.com/office/powerpoint/2010/main" val="129742803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036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3333750"/>
            <a:ext cx="7772400" cy="1021556"/>
          </a:xfrm>
        </p:spPr>
        <p:txBody>
          <a:bodyPr>
            <a:normAutofit fontScale="90000"/>
          </a:bodyPr>
          <a:lstStyle/>
          <a:p>
            <a:r>
              <a:rPr lang="en-US" dirty="0" smtClean="0">
                <a:latin typeface="Blanch Caps" charset="0"/>
                <a:ea typeface="Blanch Caps" charset="0"/>
                <a:cs typeface="Blanch Caps" charset="0"/>
              </a:rPr>
              <a:t>PREDICTING SMOKE ALARM NEED IN ARLINGTON COUNTY</a:t>
            </a:r>
            <a:endParaRPr lang="en-US" dirty="0">
              <a:latin typeface="Blanch Caps" charset="0"/>
              <a:ea typeface="Blanch Caps" charset="0"/>
              <a:cs typeface="Blanch Caps" charset="0"/>
            </a:endParaRPr>
          </a:p>
        </p:txBody>
      </p:sp>
    </p:spTree>
    <p:extLst>
      <p:ext uri="{BB962C8B-B14F-4D97-AF65-F5344CB8AC3E}">
        <p14:creationId xmlns:p14="http://schemas.microsoft.com/office/powerpoint/2010/main" val="13474602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19911864" y="6493473"/>
            <a:ext cx="7150915" cy="6633593"/>
            <a:chOff x="20066000" y="10808165"/>
            <a:chExt cx="9372600" cy="8694554"/>
          </a:xfrm>
        </p:grpSpPr>
        <p:pic>
          <p:nvPicPr>
            <p:cNvPr id="6" name="Picture 5"/>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20066000" y="10808165"/>
              <a:ext cx="9372600" cy="8694554"/>
            </a:xfrm>
            <a:prstGeom prst="rect">
              <a:avLst/>
            </a:prstGeom>
            <a:ln>
              <a:solidFill>
                <a:schemeClr val="tx1"/>
              </a:solidFill>
            </a:ln>
          </p:spPr>
        </p:pic>
        <p:pic>
          <p:nvPicPr>
            <p:cNvPr id="7" name="Picture 6"/>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20066000" y="17650993"/>
              <a:ext cx="2705100" cy="1843735"/>
            </a:xfrm>
            <a:prstGeom prst="rect">
              <a:avLst/>
            </a:prstGeom>
            <a:ln>
              <a:solidFill>
                <a:schemeClr val="tx1"/>
              </a:solidFill>
            </a:ln>
          </p:spPr>
        </p:pic>
      </p:grpSp>
      <p:grpSp>
        <p:nvGrpSpPr>
          <p:cNvPr id="8" name="Group 7"/>
          <p:cNvGrpSpPr>
            <a:grpSpLocks noChangeAspect="1"/>
          </p:cNvGrpSpPr>
          <p:nvPr/>
        </p:nvGrpSpPr>
        <p:grpSpPr>
          <a:xfrm>
            <a:off x="5353051" y="1228964"/>
            <a:ext cx="3333749" cy="3137647"/>
            <a:chOff x="22991319" y="14866395"/>
            <a:chExt cx="3677492" cy="3411450"/>
          </a:xfrm>
          <a:effectLst>
            <a:outerShdw blurRad="50800" dist="38100" dir="2700000" algn="tl" rotWithShape="0">
              <a:prstClr val="black">
                <a:alpha val="40000"/>
              </a:prstClr>
            </a:outerShdw>
          </a:effectLst>
        </p:grpSpPr>
        <p:pic>
          <p:nvPicPr>
            <p:cNvPr id="9" name="Picture 8"/>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22991319" y="14866395"/>
              <a:ext cx="3677492" cy="3411450"/>
            </a:xfrm>
            <a:prstGeom prst="rect">
              <a:avLst/>
            </a:prstGeom>
            <a:ln w="19050" cmpd="sng">
              <a:solidFill>
                <a:schemeClr val="tx1"/>
              </a:solidFill>
            </a:ln>
          </p:spPr>
        </p:pic>
        <p:pic>
          <p:nvPicPr>
            <p:cNvPr id="10" name="Picture 9"/>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23105980" y="17419746"/>
              <a:ext cx="1146258" cy="781264"/>
            </a:xfrm>
            <a:prstGeom prst="rect">
              <a:avLst/>
            </a:prstGeom>
            <a:ln w="19050" cmpd="sng">
              <a:solidFill>
                <a:schemeClr val="tx1"/>
              </a:solidFill>
            </a:ln>
          </p:spPr>
        </p:pic>
      </p:grpSp>
      <p:sp>
        <p:nvSpPr>
          <p:cNvPr id="2" name="Title 1"/>
          <p:cNvSpPr>
            <a:spLocks noGrp="1"/>
          </p:cNvSpPr>
          <p:nvPr>
            <p:ph type="title"/>
          </p:nvPr>
        </p:nvSpPr>
        <p:spPr>
          <a:xfrm>
            <a:off x="2514600" y="-47600"/>
            <a:ext cx="6172200" cy="857250"/>
          </a:xfrm>
        </p:spPr>
        <p:txBody>
          <a:bodyPr/>
          <a:lstStyle/>
          <a:p>
            <a:r>
              <a:rPr lang="en-US" b="1" dirty="0" smtClean="0">
                <a:latin typeface="Raleway Light"/>
                <a:cs typeface="Raleway Light"/>
              </a:rPr>
              <a:t>Arlington Operation </a:t>
            </a:r>
            <a:r>
              <a:rPr lang="en-US" b="1" dirty="0" err="1" smtClean="0">
                <a:latin typeface="Raleway Light"/>
                <a:cs typeface="Raleway Light"/>
              </a:rPr>
              <a:t>FireSafe</a:t>
            </a:r>
            <a:endParaRPr lang="en-US" b="1" dirty="0">
              <a:solidFill>
                <a:srgbClr val="FF0000"/>
              </a:solidFill>
              <a:latin typeface="Raleway Light"/>
              <a:cs typeface="Raleway Light"/>
            </a:endParaRPr>
          </a:p>
        </p:txBody>
      </p:sp>
      <p:sp>
        <p:nvSpPr>
          <p:cNvPr id="3" name="Content Placeholder 2"/>
          <p:cNvSpPr>
            <a:spLocks noGrp="1"/>
          </p:cNvSpPr>
          <p:nvPr>
            <p:ph idx="4294967295"/>
          </p:nvPr>
        </p:nvSpPr>
        <p:spPr>
          <a:xfrm>
            <a:off x="152400" y="951898"/>
            <a:ext cx="5029200" cy="3414713"/>
          </a:xfrm>
        </p:spPr>
        <p:txBody>
          <a:bodyPr>
            <a:noAutofit/>
          </a:bodyPr>
          <a:lstStyle/>
          <a:p>
            <a:r>
              <a:rPr lang="en-US" sz="1500" b="1" dirty="0">
                <a:solidFill>
                  <a:srgbClr val="800000"/>
                </a:solidFill>
                <a:effectLst>
                  <a:outerShdw blurRad="50800" dist="38100" dir="2700000" algn="tl" rotWithShape="0">
                    <a:srgbClr val="000000">
                      <a:alpha val="43000"/>
                    </a:srgbClr>
                  </a:outerShdw>
                </a:effectLst>
                <a:latin typeface="Trebuchet MS" charset="0"/>
                <a:ea typeface="Trebuchet MS" charset="0"/>
                <a:cs typeface="Trebuchet MS" charset="0"/>
              </a:rPr>
              <a:t>Goal:</a:t>
            </a:r>
            <a:r>
              <a:rPr lang="en-US" sz="1500" dirty="0">
                <a:latin typeface="Trebuchet MS" charset="0"/>
                <a:ea typeface="Trebuchet MS" charset="0"/>
                <a:cs typeface="Trebuchet MS" charset="0"/>
              </a:rPr>
              <a:t> to increase the number of residences</a:t>
            </a:r>
            <a:br>
              <a:rPr lang="en-US" sz="1500" dirty="0">
                <a:latin typeface="Trebuchet MS" charset="0"/>
                <a:ea typeface="Trebuchet MS" charset="0"/>
                <a:cs typeface="Trebuchet MS" charset="0"/>
              </a:rPr>
            </a:br>
            <a:r>
              <a:rPr lang="en-US" sz="1500" dirty="0">
                <a:latin typeface="Trebuchet MS" charset="0"/>
                <a:ea typeface="Trebuchet MS" charset="0"/>
                <a:cs typeface="Trebuchet MS" charset="0"/>
              </a:rPr>
              <a:t> in Arlington with smoke alarms</a:t>
            </a:r>
          </a:p>
          <a:p>
            <a:r>
              <a:rPr lang="en-US" sz="1500" b="1" dirty="0">
                <a:solidFill>
                  <a:srgbClr val="800000"/>
                </a:solidFill>
                <a:effectLst>
                  <a:outerShdw blurRad="50800" dist="38100" dir="2700000" algn="tl" rotWithShape="0">
                    <a:srgbClr val="000000">
                      <a:alpha val="43000"/>
                    </a:srgbClr>
                  </a:outerShdw>
                </a:effectLst>
                <a:latin typeface="Trebuchet MS" charset="0"/>
                <a:ea typeface="Trebuchet MS" charset="0"/>
                <a:cs typeface="Trebuchet MS" charset="0"/>
              </a:rPr>
              <a:t>Build a predictive model </a:t>
            </a:r>
            <a:r>
              <a:rPr lang="en-US" sz="1500" dirty="0">
                <a:latin typeface="Trebuchet MS" charset="0"/>
                <a:ea typeface="Trebuchet MS" charset="0"/>
                <a:cs typeface="Trebuchet MS" charset="0"/>
              </a:rPr>
              <a:t>to identify homes </a:t>
            </a:r>
            <a:br>
              <a:rPr lang="en-US" sz="1500" dirty="0">
                <a:latin typeface="Trebuchet MS" charset="0"/>
                <a:ea typeface="Trebuchet MS" charset="0"/>
                <a:cs typeface="Trebuchet MS" charset="0"/>
              </a:rPr>
            </a:br>
            <a:r>
              <a:rPr lang="en-US" sz="1500" dirty="0">
                <a:latin typeface="Trebuchet MS" charset="0"/>
                <a:ea typeface="Trebuchet MS" charset="0"/>
                <a:cs typeface="Trebuchet MS" charset="0"/>
              </a:rPr>
              <a:t>most in need of an alarm</a:t>
            </a:r>
          </a:p>
          <a:p>
            <a:r>
              <a:rPr lang="en-US" sz="1500" b="1" dirty="0">
                <a:solidFill>
                  <a:srgbClr val="800000"/>
                </a:solidFill>
                <a:effectLst>
                  <a:outerShdw blurRad="50800" dist="38100" dir="2700000" algn="tl" rotWithShape="0">
                    <a:srgbClr val="000000">
                      <a:alpha val="43000"/>
                    </a:srgbClr>
                  </a:outerShdw>
                </a:effectLst>
                <a:latin typeface="Trebuchet MS" charset="0"/>
                <a:ea typeface="Trebuchet MS" charset="0"/>
                <a:cs typeface="Trebuchet MS" charset="0"/>
              </a:rPr>
              <a:t>Data Sources:</a:t>
            </a:r>
          </a:p>
          <a:p>
            <a:pPr lvl="1"/>
            <a:r>
              <a:rPr lang="en-US" sz="1500" b="1" dirty="0">
                <a:effectLst>
                  <a:outerShdw blurRad="50800" dist="38100" dir="2700000" algn="tl" rotWithShape="0">
                    <a:srgbClr val="000000">
                      <a:alpha val="43000"/>
                    </a:srgbClr>
                  </a:outerShdw>
                </a:effectLst>
                <a:latin typeface="Trebuchet MS" charset="0"/>
                <a:ea typeface="Trebuchet MS" charset="0"/>
                <a:cs typeface="Trebuchet MS" charset="0"/>
              </a:rPr>
              <a:t>Operation FireSafe</a:t>
            </a:r>
            <a:r>
              <a:rPr lang="en-US" sz="1500" dirty="0">
                <a:latin typeface="Trebuchet MS" charset="0"/>
                <a:ea typeface="Trebuchet MS" charset="0"/>
                <a:cs typeface="Trebuchet MS" charset="0"/>
              </a:rPr>
              <a:t> - Arlington County </a:t>
            </a:r>
            <a:br>
              <a:rPr lang="en-US" sz="1500" dirty="0">
                <a:latin typeface="Trebuchet MS" charset="0"/>
                <a:ea typeface="Trebuchet MS" charset="0"/>
                <a:cs typeface="Trebuchet MS" charset="0"/>
              </a:rPr>
            </a:br>
            <a:r>
              <a:rPr lang="en-US" sz="1500" dirty="0">
                <a:latin typeface="Trebuchet MS" charset="0"/>
                <a:ea typeface="Trebuchet MS" charset="0"/>
                <a:cs typeface="Trebuchet MS" charset="0"/>
              </a:rPr>
              <a:t>Fire Department visited 1733 homes, </a:t>
            </a:r>
            <a:br>
              <a:rPr lang="en-US" sz="1500" dirty="0">
                <a:latin typeface="Trebuchet MS" charset="0"/>
                <a:ea typeface="Trebuchet MS" charset="0"/>
                <a:cs typeface="Trebuchet MS" charset="0"/>
              </a:rPr>
            </a:br>
            <a:r>
              <a:rPr lang="en-US" sz="1500" dirty="0">
                <a:latin typeface="Trebuchet MS" charset="0"/>
                <a:ea typeface="Trebuchet MS" charset="0"/>
                <a:cs typeface="Trebuchet MS" charset="0"/>
              </a:rPr>
              <a:t>32% did not have an alarm</a:t>
            </a:r>
          </a:p>
          <a:p>
            <a:pPr lvl="1"/>
            <a:r>
              <a:rPr lang="en-US" sz="1500" b="1" dirty="0">
                <a:effectLst>
                  <a:outerShdw blurRad="50800" dist="38100" dir="2700000" algn="tl" rotWithShape="0">
                    <a:srgbClr val="000000">
                      <a:alpha val="43000"/>
                    </a:srgbClr>
                  </a:outerShdw>
                </a:effectLst>
                <a:latin typeface="Trebuchet MS" charset="0"/>
                <a:ea typeface="Trebuchet MS" charset="0"/>
                <a:cs typeface="Trebuchet MS" charset="0"/>
              </a:rPr>
              <a:t>Housing data </a:t>
            </a:r>
            <a:r>
              <a:rPr lang="en-US" sz="1500" dirty="0">
                <a:latin typeface="Trebuchet MS" charset="0"/>
                <a:ea typeface="Trebuchet MS" charset="0"/>
                <a:cs typeface="Trebuchet MS" charset="0"/>
              </a:rPr>
              <a:t>- house value, size, age, </a:t>
            </a:r>
            <a:br>
              <a:rPr lang="en-US" sz="1500" dirty="0">
                <a:latin typeface="Trebuchet MS" charset="0"/>
                <a:ea typeface="Trebuchet MS" charset="0"/>
                <a:cs typeface="Trebuchet MS" charset="0"/>
              </a:rPr>
            </a:br>
            <a:r>
              <a:rPr lang="en-US" sz="1500" dirty="0">
                <a:latin typeface="Trebuchet MS" charset="0"/>
                <a:ea typeface="Trebuchet MS" charset="0"/>
                <a:cs typeface="Trebuchet MS" charset="0"/>
              </a:rPr>
              <a:t>number of bedrooms, and tenure for </a:t>
            </a:r>
            <a:br>
              <a:rPr lang="en-US" sz="1500" dirty="0">
                <a:latin typeface="Trebuchet MS" charset="0"/>
                <a:ea typeface="Trebuchet MS" charset="0"/>
                <a:cs typeface="Trebuchet MS" charset="0"/>
              </a:rPr>
            </a:br>
            <a:r>
              <a:rPr lang="en-US" sz="1500" dirty="0">
                <a:latin typeface="Trebuchet MS" charset="0"/>
                <a:ea typeface="Trebuchet MS" charset="0"/>
                <a:cs typeface="Trebuchet MS" charset="0"/>
              </a:rPr>
              <a:t>60,343 housing units in Arlington County</a:t>
            </a:r>
          </a:p>
          <a:p>
            <a:pPr lvl="1"/>
            <a:r>
              <a:rPr lang="en-US" sz="1500" b="1" dirty="0">
                <a:effectLst>
                  <a:outerShdw blurRad="50800" dist="38100" dir="2700000" algn="tl" rotWithShape="0">
                    <a:srgbClr val="000000">
                      <a:alpha val="43000"/>
                    </a:srgbClr>
                  </a:outerShdw>
                </a:effectLst>
                <a:latin typeface="Trebuchet MS" charset="0"/>
                <a:ea typeface="Trebuchet MS" charset="0"/>
                <a:cs typeface="Trebuchet MS" charset="0"/>
              </a:rPr>
              <a:t>ACS 2014 </a:t>
            </a:r>
            <a:r>
              <a:rPr lang="en-US" sz="1500" dirty="0">
                <a:latin typeface="Trebuchet MS" charset="0"/>
                <a:ea typeface="Trebuchet MS" charset="0"/>
                <a:cs typeface="Trebuchet MS" charset="0"/>
              </a:rPr>
              <a:t>– demographic (age, sex, race) and socioeconomic variables (income, poverty, education, SNAP, household composition) at the block group</a:t>
            </a:r>
          </a:p>
        </p:txBody>
      </p:sp>
    </p:spTree>
    <p:extLst>
      <p:ext uri="{BB962C8B-B14F-4D97-AF65-F5344CB8AC3E}">
        <p14:creationId xmlns:p14="http://schemas.microsoft.com/office/powerpoint/2010/main" val="86353249"/>
      </p:ext>
    </p:extLst>
  </p:cSld>
  <p:clrMapOvr>
    <a:masterClrMapping/>
  </p:clrMapOvr>
  <p:transition spd="slow">
    <p:wip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22040722" y="23746542"/>
            <a:ext cx="5524823" cy="5264229"/>
            <a:chOff x="11480800" y="31953200"/>
            <a:chExt cx="5080000" cy="4840387"/>
          </a:xfrm>
        </p:grpSpPr>
        <p:pic>
          <p:nvPicPr>
            <p:cNvPr id="8" name="Picture 7"/>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1480800" y="31953200"/>
              <a:ext cx="5080000" cy="4838700"/>
            </a:xfrm>
            <a:prstGeom prst="rect">
              <a:avLst/>
            </a:prstGeom>
            <a:ln>
              <a:solidFill>
                <a:schemeClr val="tx1"/>
              </a:solidFill>
            </a:ln>
          </p:spPr>
        </p:pic>
        <p:pic>
          <p:nvPicPr>
            <p:cNvPr id="9" name="Picture 8"/>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11480800" y="35217100"/>
              <a:ext cx="1312007" cy="1576487"/>
            </a:xfrm>
            <a:prstGeom prst="rect">
              <a:avLst/>
            </a:prstGeom>
            <a:ln>
              <a:solidFill>
                <a:schemeClr val="tx1"/>
              </a:solidFill>
            </a:ln>
          </p:spPr>
        </p:pic>
      </p:grpSp>
      <p:grpSp>
        <p:nvGrpSpPr>
          <p:cNvPr id="10" name="Group 9"/>
          <p:cNvGrpSpPr/>
          <p:nvPr/>
        </p:nvGrpSpPr>
        <p:grpSpPr>
          <a:xfrm>
            <a:off x="22155022" y="23860842"/>
            <a:ext cx="5524823" cy="5264229"/>
            <a:chOff x="11480800" y="31953200"/>
            <a:chExt cx="5080000" cy="4840387"/>
          </a:xfrm>
        </p:grpSpPr>
        <p:pic>
          <p:nvPicPr>
            <p:cNvPr id="11" name="Picture 10"/>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1480800" y="31953200"/>
              <a:ext cx="5080000" cy="4838700"/>
            </a:xfrm>
            <a:prstGeom prst="rect">
              <a:avLst/>
            </a:prstGeom>
            <a:ln>
              <a:solidFill>
                <a:schemeClr val="tx1"/>
              </a:solidFill>
            </a:ln>
          </p:spPr>
        </p:pic>
        <p:pic>
          <p:nvPicPr>
            <p:cNvPr id="12" name="Picture 11"/>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11480800" y="35217100"/>
              <a:ext cx="1312007" cy="1576487"/>
            </a:xfrm>
            <a:prstGeom prst="rect">
              <a:avLst/>
            </a:prstGeom>
            <a:ln>
              <a:solidFill>
                <a:schemeClr val="tx1"/>
              </a:solidFill>
            </a:ln>
          </p:spPr>
        </p:pic>
      </p:grpSp>
      <p:grpSp>
        <p:nvGrpSpPr>
          <p:cNvPr id="13" name="Group 12"/>
          <p:cNvGrpSpPr/>
          <p:nvPr/>
        </p:nvGrpSpPr>
        <p:grpSpPr>
          <a:xfrm>
            <a:off x="22269322" y="23975142"/>
            <a:ext cx="5524823" cy="5264229"/>
            <a:chOff x="11480800" y="31953200"/>
            <a:chExt cx="5080000" cy="4840387"/>
          </a:xfrm>
        </p:grpSpPr>
        <p:pic>
          <p:nvPicPr>
            <p:cNvPr id="14" name="Picture 13"/>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1480800" y="31953200"/>
              <a:ext cx="5080000" cy="4838700"/>
            </a:xfrm>
            <a:prstGeom prst="rect">
              <a:avLst/>
            </a:prstGeom>
            <a:ln>
              <a:solidFill>
                <a:schemeClr val="tx1"/>
              </a:solidFill>
            </a:ln>
          </p:spPr>
        </p:pic>
        <p:pic>
          <p:nvPicPr>
            <p:cNvPr id="15" name="Picture 14"/>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11480800" y="35217100"/>
              <a:ext cx="1312007" cy="1576487"/>
            </a:xfrm>
            <a:prstGeom prst="rect">
              <a:avLst/>
            </a:prstGeom>
            <a:ln>
              <a:solidFill>
                <a:schemeClr val="tx1"/>
              </a:solidFill>
            </a:ln>
          </p:spPr>
        </p:pic>
      </p:grpSp>
      <p:sp>
        <p:nvSpPr>
          <p:cNvPr id="2" name="Title 1"/>
          <p:cNvSpPr>
            <a:spLocks noGrp="1"/>
          </p:cNvSpPr>
          <p:nvPr>
            <p:ph type="title"/>
          </p:nvPr>
        </p:nvSpPr>
        <p:spPr>
          <a:xfrm>
            <a:off x="2590800" y="97454"/>
            <a:ext cx="6172200" cy="857250"/>
          </a:xfrm>
        </p:spPr>
        <p:txBody>
          <a:bodyPr>
            <a:normAutofit fontScale="90000"/>
          </a:bodyPr>
          <a:lstStyle/>
          <a:p>
            <a:r>
              <a:rPr lang="en-US" b="1" dirty="0" smtClean="0">
                <a:latin typeface="Raleway Light"/>
                <a:ea typeface="Trebuchet MS" charset="0"/>
                <a:cs typeface="Raleway Light"/>
              </a:rPr>
              <a:t>Probability of Having a Smoke Alarm</a:t>
            </a:r>
            <a:endParaRPr lang="en-US" b="1" dirty="0">
              <a:latin typeface="Raleway Light"/>
              <a:ea typeface="Trebuchet MS" charset="0"/>
              <a:cs typeface="Raleway Light"/>
            </a:endParaRPr>
          </a:p>
        </p:txBody>
      </p:sp>
      <p:grpSp>
        <p:nvGrpSpPr>
          <p:cNvPr id="35" name="Group 34"/>
          <p:cNvGrpSpPr/>
          <p:nvPr/>
        </p:nvGrpSpPr>
        <p:grpSpPr>
          <a:xfrm>
            <a:off x="1143006" y="1085165"/>
            <a:ext cx="7086601" cy="3425831"/>
            <a:chOff x="0" y="589632"/>
            <a:chExt cx="9448800" cy="4567773"/>
          </a:xfrm>
        </p:grpSpPr>
        <p:sp>
          <p:nvSpPr>
            <p:cNvPr id="3" name="TextBox 2"/>
            <p:cNvSpPr txBox="1"/>
            <p:nvPr/>
          </p:nvSpPr>
          <p:spPr>
            <a:xfrm flipH="1">
              <a:off x="457200" y="4726518"/>
              <a:ext cx="4343399" cy="430887"/>
            </a:xfrm>
            <a:prstGeom prst="rect">
              <a:avLst/>
            </a:prstGeom>
            <a:noFill/>
          </p:spPr>
          <p:txBody>
            <a:bodyPr wrap="square" rtlCol="0">
              <a:spAutoFit/>
            </a:bodyPr>
            <a:lstStyle/>
            <a:p>
              <a:r>
                <a:rPr lang="en-US" sz="1500" b="1" dirty="0">
                  <a:latin typeface="Helvetica Light"/>
                  <a:cs typeface="Helvetica Light"/>
                </a:rPr>
                <a:t>Census Block Level Predictions</a:t>
              </a:r>
            </a:p>
          </p:txBody>
        </p:sp>
        <p:sp>
          <p:nvSpPr>
            <p:cNvPr id="20" name="TextBox 19"/>
            <p:cNvSpPr txBox="1"/>
            <p:nvPr/>
          </p:nvSpPr>
          <p:spPr>
            <a:xfrm flipH="1">
              <a:off x="5029199" y="4726518"/>
              <a:ext cx="4419601" cy="430887"/>
            </a:xfrm>
            <a:prstGeom prst="rect">
              <a:avLst/>
            </a:prstGeom>
            <a:noFill/>
          </p:spPr>
          <p:txBody>
            <a:bodyPr wrap="square" rtlCol="0">
              <a:spAutoFit/>
            </a:bodyPr>
            <a:lstStyle/>
            <a:p>
              <a:r>
                <a:rPr lang="en-US" sz="1500" b="1" dirty="0">
                  <a:latin typeface="Helvetica Light"/>
                  <a:cs typeface="Helvetica Light"/>
                </a:rPr>
                <a:t>Housing Unit Level Predictions</a:t>
              </a:r>
            </a:p>
          </p:txBody>
        </p:sp>
        <p:sp>
          <p:nvSpPr>
            <p:cNvPr id="21" name="TextBox 20"/>
            <p:cNvSpPr txBox="1"/>
            <p:nvPr/>
          </p:nvSpPr>
          <p:spPr>
            <a:xfrm>
              <a:off x="0" y="589632"/>
              <a:ext cx="9144000" cy="738664"/>
            </a:xfrm>
            <a:prstGeom prst="rect">
              <a:avLst/>
            </a:prstGeom>
            <a:noFill/>
          </p:spPr>
          <p:txBody>
            <a:bodyPr wrap="square" rtlCol="0">
              <a:spAutoFit/>
            </a:bodyPr>
            <a:lstStyle/>
            <a:p>
              <a:pPr algn="ctr"/>
              <a:r>
                <a:rPr lang="en-US" sz="1500" dirty="0">
                  <a:latin typeface="Helvetica Light"/>
                  <a:ea typeface="Trebuchet MS" charset="0"/>
                  <a:cs typeface="Helvetica Light"/>
                </a:rPr>
                <a:t>Bayesian logistic regression model with </a:t>
              </a:r>
            </a:p>
            <a:p>
              <a:pPr algn="ctr"/>
              <a:r>
                <a:rPr lang="en-US" sz="1500" dirty="0">
                  <a:latin typeface="Helvetica Light"/>
                  <a:ea typeface="Trebuchet MS" charset="0"/>
                  <a:cs typeface="Helvetica Light"/>
                </a:rPr>
                <a:t>conditionally autoregressive spatial effects</a:t>
              </a:r>
              <a:endParaRPr lang="en-US" sz="1500" b="1" dirty="0"/>
            </a:p>
          </p:txBody>
        </p:sp>
        <p:pic>
          <p:nvPicPr>
            <p:cNvPr id="22" name="Picture 21" descr="Untitled 1.pdf"/>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457199" y="1301750"/>
              <a:ext cx="4081497" cy="3479800"/>
            </a:xfrm>
            <a:prstGeom prst="rect">
              <a:avLst/>
            </a:prstGeom>
          </p:spPr>
        </p:pic>
        <p:pic>
          <p:nvPicPr>
            <p:cNvPr id="26" name="Picture 25" descr="Untitled 2.png"/>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4724400" y="1304290"/>
              <a:ext cx="4096512" cy="3474720"/>
            </a:xfrm>
            <a:prstGeom prst="rect">
              <a:avLst/>
            </a:prstGeom>
          </p:spPr>
        </p:pic>
        <p:pic>
          <p:nvPicPr>
            <p:cNvPr id="32" name="Picture 31"/>
            <p:cNvPicPr>
              <a:picLocks noChangeAspect="1"/>
            </p:cNvPicPr>
            <p:nvPr/>
          </p:nvPicPr>
          <p:blipFill>
            <a:blip r:embed="rId7"/>
            <a:stretch>
              <a:fillRect/>
            </a:stretch>
          </p:blipFill>
          <p:spPr>
            <a:xfrm>
              <a:off x="512064" y="2952750"/>
              <a:ext cx="301522" cy="1719471"/>
            </a:xfrm>
            <a:prstGeom prst="rect">
              <a:avLst/>
            </a:prstGeom>
          </p:spPr>
        </p:pic>
        <p:pic>
          <p:nvPicPr>
            <p:cNvPr id="33" name="Picture 32"/>
            <p:cNvPicPr>
              <a:picLocks noChangeAspect="1"/>
            </p:cNvPicPr>
            <p:nvPr/>
          </p:nvPicPr>
          <p:blipFill rotWithShape="1">
            <a:blip r:embed="rId8" cstate="print">
              <a:extLst>
                <a:ext uri="{BEBA8EAE-BF5A-486C-A8C5-ECC9F3942E4B}">
                  <a14:imgProps xmlns:a14="http://schemas.microsoft.com/office/drawing/2010/main">
                    <a14:imgLayer r:embed="rId9">
                      <a14:imgEffect>
                        <a14:sharpenSoften amount="50000"/>
                      </a14:imgEffect>
                    </a14:imgLayer>
                  </a14:imgProps>
                </a:ext>
                <a:ext uri="{28A0092B-C50C-407E-A947-70E740481C1C}">
                  <a14:useLocalDpi xmlns:a14="http://schemas.microsoft.com/office/drawing/2010/main"/>
                </a:ext>
              </a:extLst>
            </a:blip>
            <a:srcRect t="1733"/>
            <a:stretch/>
          </p:blipFill>
          <p:spPr>
            <a:xfrm>
              <a:off x="521208" y="3154680"/>
              <a:ext cx="1231392" cy="1518408"/>
            </a:xfrm>
            <a:prstGeom prst="rect">
              <a:avLst/>
            </a:prstGeom>
            <a:ln w="19050" cmpd="sng">
              <a:noFill/>
            </a:ln>
          </p:spPr>
        </p:pic>
      </p:grpSp>
    </p:spTree>
    <p:extLst>
      <p:ext uri="{BB962C8B-B14F-4D97-AF65-F5344CB8AC3E}">
        <p14:creationId xmlns:p14="http://schemas.microsoft.com/office/powerpoint/2010/main" val="799800396"/>
      </p:ext>
    </p:extLst>
  </p:cSld>
  <p:clrMapOvr>
    <a:masterClrMapping/>
  </p:clrMapOvr>
  <p:transition spd="slow">
    <p:wip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latin typeface="Blanch Caps" charset="0"/>
                <a:ea typeface="Blanch Caps" charset="0"/>
                <a:cs typeface="Blanch Caps" charset="0"/>
              </a:rPr>
              <a:t>The Use of Social Media by the Army </a:t>
            </a:r>
            <a:r>
              <a:rPr lang="en-US" dirty="0" smtClean="0">
                <a:latin typeface="Blanch Caps" charset="0"/>
                <a:ea typeface="Blanch Caps" charset="0"/>
                <a:cs typeface="Blanch Caps" charset="0"/>
              </a:rPr>
              <a:t>Population</a:t>
            </a:r>
            <a:endParaRPr lang="en-US" dirty="0">
              <a:latin typeface="Blanch Caps" charset="0"/>
              <a:ea typeface="Blanch Caps" charset="0"/>
              <a:cs typeface="Blanch Caps" charset="0"/>
            </a:endParaRPr>
          </a:p>
        </p:txBody>
      </p:sp>
    </p:spTree>
    <p:extLst>
      <p:ext uri="{BB962C8B-B14F-4D97-AF65-F5344CB8AC3E}">
        <p14:creationId xmlns:p14="http://schemas.microsoft.com/office/powerpoint/2010/main" val="8846941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1752600" y="2238309"/>
            <a:ext cx="5148263" cy="2423205"/>
          </a:xfrm>
        </p:spPr>
        <p:txBody>
          <a:bodyPr>
            <a:noAutofit/>
          </a:bodyPr>
          <a:lstStyle/>
          <a:p>
            <a:r>
              <a:rPr lang="en-US" sz="1600" b="1" dirty="0">
                <a:solidFill>
                  <a:srgbClr val="4775A4"/>
                </a:solidFill>
                <a:effectLst>
                  <a:outerShdw blurRad="50800" dist="38100" dir="2700000" algn="tl" rotWithShape="0">
                    <a:srgbClr val="000000">
                      <a:alpha val="43000"/>
                    </a:srgbClr>
                  </a:outerShdw>
                </a:effectLst>
              </a:rPr>
              <a:t>Science of </a:t>
            </a:r>
            <a:r>
              <a:rPr lang="en-US" sz="1600" b="1" i="1" dirty="0">
                <a:solidFill>
                  <a:srgbClr val="4775A4"/>
                </a:solidFill>
                <a:effectLst>
                  <a:outerShdw blurRad="50800" dist="38100" dir="2700000" algn="tl" rotWithShape="0">
                    <a:srgbClr val="000000">
                      <a:alpha val="43000"/>
                    </a:srgbClr>
                  </a:outerShdw>
                </a:effectLst>
              </a:rPr>
              <a:t>ALL</a:t>
            </a:r>
            <a:r>
              <a:rPr lang="en-US" sz="1600" b="1" dirty="0">
                <a:solidFill>
                  <a:srgbClr val="4775A4"/>
                </a:solidFill>
                <a:effectLst>
                  <a:outerShdw blurRad="50800" dist="38100" dir="2700000" algn="tl" rotWithShape="0">
                    <a:srgbClr val="000000">
                      <a:alpha val="43000"/>
                    </a:srgbClr>
                  </a:outerShdw>
                </a:effectLst>
              </a:rPr>
              <a:t> Data</a:t>
            </a:r>
          </a:p>
          <a:p>
            <a:r>
              <a:rPr lang="en-US" sz="1600" b="1" dirty="0">
                <a:solidFill>
                  <a:srgbClr val="4775A4"/>
                </a:solidFill>
                <a:effectLst>
                  <a:outerShdw blurRad="50800" dist="38100" dir="2700000" algn="tl" rotWithShape="0">
                    <a:srgbClr val="000000">
                      <a:alpha val="43000"/>
                    </a:srgbClr>
                  </a:outerShdw>
                </a:effectLst>
              </a:rPr>
              <a:t>Community Learning Data Driven Discovery </a:t>
            </a:r>
          </a:p>
          <a:p>
            <a:pPr lvl="1"/>
            <a:r>
              <a:rPr lang="en-US" sz="1600" dirty="0">
                <a:solidFill>
                  <a:srgbClr val="000000"/>
                </a:solidFill>
              </a:rPr>
              <a:t>Education and Labor Force Analytics </a:t>
            </a:r>
          </a:p>
          <a:p>
            <a:pPr lvl="1"/>
            <a:r>
              <a:rPr lang="en-US" sz="1600" dirty="0">
                <a:solidFill>
                  <a:srgbClr val="000000"/>
                </a:solidFill>
              </a:rPr>
              <a:t>Health and Well Being Analytics </a:t>
            </a:r>
          </a:p>
          <a:p>
            <a:pPr lvl="1"/>
            <a:r>
              <a:rPr lang="en-US" sz="1600" dirty="0">
                <a:solidFill>
                  <a:srgbClr val="000000"/>
                </a:solidFill>
              </a:rPr>
              <a:t>Emergency Management Analytics</a:t>
            </a:r>
          </a:p>
          <a:p>
            <a:pPr lvl="1"/>
            <a:r>
              <a:rPr lang="en-US" sz="1600" dirty="0">
                <a:solidFill>
                  <a:srgbClr val="000000"/>
                </a:solidFill>
              </a:rPr>
              <a:t>Industrial Innovation Analytics </a:t>
            </a:r>
          </a:p>
          <a:p>
            <a:r>
              <a:rPr lang="en-US" sz="1600" b="1" dirty="0">
                <a:solidFill>
                  <a:srgbClr val="4775A4"/>
                </a:solidFill>
                <a:effectLst>
                  <a:outerShdw blurRad="50800" dist="38100" dir="2700000" algn="tl" rotWithShape="0">
                    <a:srgbClr val="000000">
                      <a:alpha val="43000"/>
                    </a:srgbClr>
                  </a:outerShdw>
                </a:effectLst>
              </a:rPr>
              <a:t>Information Diffusion Analytics</a:t>
            </a:r>
          </a:p>
          <a:p>
            <a:pPr marL="253579" indent="0">
              <a:buNone/>
            </a:pPr>
            <a:endParaRPr lang="en-US" sz="1600" dirty="0"/>
          </a:p>
          <a:p>
            <a:endParaRPr lang="en-US" sz="1600" b="1" dirty="0"/>
          </a:p>
          <a:p>
            <a:pPr marL="253579" indent="0">
              <a:buNone/>
            </a:pPr>
            <a:endParaRPr lang="en-US" sz="1600" dirty="0"/>
          </a:p>
          <a:p>
            <a:endParaRPr lang="en-US" sz="1600" dirty="0"/>
          </a:p>
        </p:txBody>
      </p:sp>
      <p:sp>
        <p:nvSpPr>
          <p:cNvPr id="6" name="Title 5"/>
          <p:cNvSpPr>
            <a:spLocks noGrp="1"/>
          </p:cNvSpPr>
          <p:nvPr>
            <p:ph type="title"/>
          </p:nvPr>
        </p:nvSpPr>
        <p:spPr>
          <a:xfrm>
            <a:off x="2514600" y="171450"/>
            <a:ext cx="6172200" cy="857250"/>
          </a:xfrm>
        </p:spPr>
        <p:txBody>
          <a:bodyPr/>
          <a:lstStyle/>
          <a:p>
            <a:r>
              <a:rPr lang="en-US" dirty="0"/>
              <a:t>Social and Decision Analytics </a:t>
            </a:r>
            <a:r>
              <a:rPr lang="en-US" dirty="0" smtClean="0"/>
              <a:t>Lab</a:t>
            </a:r>
            <a:endParaRPr lang="en-US" dirty="0"/>
          </a:p>
        </p:txBody>
      </p:sp>
      <p:sp>
        <p:nvSpPr>
          <p:cNvPr id="4" name="TextBox 3"/>
          <p:cNvSpPr txBox="1"/>
          <p:nvPr/>
        </p:nvSpPr>
        <p:spPr>
          <a:xfrm>
            <a:off x="1371600" y="1033002"/>
            <a:ext cx="5819765" cy="1176732"/>
          </a:xfrm>
          <a:prstGeom prst="rect">
            <a:avLst/>
          </a:prstGeom>
          <a:solidFill>
            <a:srgbClr val="4775A5"/>
          </a:solidFill>
          <a:ln w="19050" cmpd="sng">
            <a:solidFill>
              <a:schemeClr val="tx1"/>
            </a:solidFill>
          </a:ln>
          <a:effectLst>
            <a:outerShdw blurRad="50800" dist="38100" dir="2700000" algn="tl" rotWithShape="0">
              <a:srgbClr val="000000">
                <a:alpha val="43000"/>
              </a:srgbClr>
            </a:outerShdw>
          </a:effectLst>
        </p:spPr>
        <p:txBody>
          <a:bodyPr wrap="square" lIns="68579" tIns="34290" rIns="68579" bIns="34290" rtlCol="0">
            <a:spAutoFit/>
          </a:bodyPr>
          <a:lstStyle/>
          <a:p>
            <a:pPr algn="ctr"/>
            <a:r>
              <a:rPr lang="en-US" sz="1799" dirty="0">
                <a:solidFill>
                  <a:srgbClr val="FFFFFF"/>
                </a:solidFill>
                <a:effectLst>
                  <a:outerShdw blurRad="50800" dist="38100" dir="2700000" algn="tl" rotWithShape="0">
                    <a:srgbClr val="000000">
                      <a:alpha val="43000"/>
                    </a:srgbClr>
                  </a:outerShdw>
                </a:effectLst>
                <a:latin typeface="Gill Sans Light"/>
                <a:cs typeface="Gill Sans Light"/>
              </a:rPr>
              <a:t>The Social and Decision Analytics Laboratory brings together statisticians and social and behavioral scientists to embrace today’s data revolution, developing evidence-based research and quantitative methods to inform policy decision-making.</a:t>
            </a:r>
            <a:endParaRPr lang="en-US" sz="1799" b="1" dirty="0">
              <a:solidFill>
                <a:srgbClr val="FFFFFF"/>
              </a:solidFill>
              <a:effectLst>
                <a:outerShdw blurRad="50800" dist="38100" dir="2700000" algn="tl" rotWithShape="0">
                  <a:srgbClr val="000000">
                    <a:alpha val="43000"/>
                  </a:srgbClr>
                </a:outerShdw>
              </a:effectLst>
              <a:latin typeface="Gill Sans Light"/>
              <a:cs typeface="Gill Sans Light"/>
            </a:endParaRPr>
          </a:p>
        </p:txBody>
      </p:sp>
    </p:spTree>
    <p:extLst>
      <p:ext uri="{BB962C8B-B14F-4D97-AF65-F5344CB8AC3E}">
        <p14:creationId xmlns:p14="http://schemas.microsoft.com/office/powerpoint/2010/main" val="114263060"/>
      </p:ext>
    </p:extLst>
  </p:cSld>
  <p:clrMapOvr>
    <a:masterClrMapping/>
  </p:clrMapOvr>
  <p:transition spd="slow">
    <p:wip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Helvetica"/>
                <a:ea typeface="Trebuchet MS" charset="0"/>
                <a:cs typeface="Helvetica"/>
              </a:rPr>
              <a:t>Research </a:t>
            </a:r>
            <a:r>
              <a:rPr lang="en-US" dirty="0" smtClean="0">
                <a:latin typeface="Helvetica"/>
                <a:ea typeface="Trebuchet MS" charset="0"/>
                <a:cs typeface="Helvetica"/>
              </a:rPr>
              <a:t>Questions </a:t>
            </a:r>
            <a:endParaRPr lang="en-US" dirty="0">
              <a:latin typeface="Helvetica"/>
              <a:cs typeface="Helvetica"/>
            </a:endParaRPr>
          </a:p>
        </p:txBody>
      </p:sp>
      <p:sp>
        <p:nvSpPr>
          <p:cNvPr id="3" name="Content Placeholder 2"/>
          <p:cNvSpPr>
            <a:spLocks noGrp="1"/>
          </p:cNvSpPr>
          <p:nvPr>
            <p:ph idx="1"/>
          </p:nvPr>
        </p:nvSpPr>
        <p:spPr/>
        <p:txBody>
          <a:bodyPr>
            <a:normAutofit/>
          </a:bodyPr>
          <a:lstStyle/>
          <a:p>
            <a:r>
              <a:rPr lang="is-IS" sz="2300" dirty="0">
                <a:latin typeface="Helvetica" charset="0"/>
                <a:ea typeface="Helvetica" charset="0"/>
                <a:cs typeface="Helvetica" charset="0"/>
              </a:rPr>
              <a:t>Social media offers a new opportunity to capture Soldiers’ well-being and/or concerns about the Army. </a:t>
            </a:r>
            <a:endParaRPr lang="is-IS" sz="2300" dirty="0" smtClean="0">
              <a:latin typeface="Helvetica" charset="0"/>
              <a:ea typeface="Helvetica" charset="0"/>
              <a:cs typeface="Helvetica" charset="0"/>
            </a:endParaRPr>
          </a:p>
          <a:p>
            <a:r>
              <a:rPr lang="is-IS" sz="2300" b="1" dirty="0" smtClean="0">
                <a:solidFill>
                  <a:srgbClr val="B11831"/>
                </a:solidFill>
                <a:latin typeface="Helvetica" charset="0"/>
                <a:ea typeface="Helvetica" charset="0"/>
                <a:cs typeface="Helvetica" charset="0"/>
              </a:rPr>
              <a:t>Goal</a:t>
            </a:r>
            <a:r>
              <a:rPr lang="is-IS" sz="2300" dirty="0">
                <a:latin typeface="Helvetica" charset="0"/>
                <a:ea typeface="Helvetica" charset="0"/>
                <a:cs typeface="Helvetica" charset="0"/>
              </a:rPr>
              <a:t>:</a:t>
            </a:r>
            <a:r>
              <a:rPr lang="is-IS" sz="2300" dirty="0" smtClean="0">
                <a:latin typeface="Helvetica" charset="0"/>
                <a:ea typeface="Helvetica" charset="0"/>
                <a:cs typeface="Helvetica" charset="0"/>
              </a:rPr>
              <a:t> Explore the </a:t>
            </a:r>
            <a:r>
              <a:rPr lang="is-IS" sz="2300" dirty="0">
                <a:latin typeface="Helvetica" charset="0"/>
                <a:ea typeface="Helvetica" charset="0"/>
                <a:cs typeface="Helvetica" charset="0"/>
              </a:rPr>
              <a:t>use of social media by the U.S. Army population. </a:t>
            </a:r>
            <a:endParaRPr lang="is-IS" sz="2300" dirty="0" smtClean="0">
              <a:latin typeface="Helvetica" charset="0"/>
              <a:ea typeface="Helvetica" charset="0"/>
              <a:cs typeface="Helvetica" charset="0"/>
            </a:endParaRPr>
          </a:p>
          <a:p>
            <a:pPr lvl="1"/>
            <a:r>
              <a:rPr lang="is-IS" sz="2000" dirty="0">
                <a:latin typeface="Trebuchet MS" charset="0"/>
              </a:rPr>
              <a:t>Are there differences in topics and sentiments across groups (e.g., Soldiers vs. </a:t>
            </a:r>
            <a:r>
              <a:rPr lang="en-US" sz="2000" dirty="0">
                <a:latin typeface="Trebuchet MS" charset="0"/>
              </a:rPr>
              <a:t>f</a:t>
            </a:r>
            <a:r>
              <a:rPr lang="is-IS" sz="2000" dirty="0">
                <a:latin typeface="Trebuchet MS" charset="0"/>
              </a:rPr>
              <a:t>amily) and across social media venues? </a:t>
            </a:r>
            <a:endParaRPr lang="is-IS" sz="2000" dirty="0" smtClean="0">
              <a:latin typeface="Trebuchet MS" charset="0"/>
            </a:endParaRPr>
          </a:p>
          <a:p>
            <a:pPr lvl="1"/>
            <a:r>
              <a:rPr lang="is-IS" sz="2000" dirty="0">
                <a:latin typeface="Trebuchet MS" charset="0"/>
              </a:rPr>
              <a:t>Can we identify determinants of attrition and changes in policies through the chatter in social media</a:t>
            </a:r>
            <a:r>
              <a:rPr lang="is-IS" sz="2000" dirty="0" smtClean="0">
                <a:latin typeface="Trebuchet MS" charset="0"/>
              </a:rPr>
              <a:t>?</a:t>
            </a:r>
            <a:endParaRPr lang="is-IS" sz="2000" dirty="0">
              <a:latin typeface="Trebuchet MS" charset="0"/>
            </a:endParaRPr>
          </a:p>
          <a:p>
            <a:endParaRPr lang="is-IS" sz="2300" dirty="0" smtClean="0">
              <a:latin typeface="Helvetica" charset="0"/>
              <a:ea typeface="Helvetica" charset="0"/>
              <a:cs typeface="Helvetica" charset="0"/>
            </a:endParaRPr>
          </a:p>
        </p:txBody>
      </p:sp>
    </p:spTree>
    <p:extLst>
      <p:ext uri="{BB962C8B-B14F-4D97-AF65-F5344CB8AC3E}">
        <p14:creationId xmlns:p14="http://schemas.microsoft.com/office/powerpoint/2010/main" val="202520683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99457" y="895350"/>
            <a:ext cx="8063543" cy="3733800"/>
          </a:xfrm>
        </p:spPr>
        <p:txBody>
          <a:bodyPr>
            <a:noAutofit/>
          </a:bodyPr>
          <a:lstStyle/>
          <a:p>
            <a:pPr marL="0" indent="0">
              <a:buNone/>
            </a:pPr>
            <a:r>
              <a:rPr lang="en-US" sz="2000" b="1" u="sng" dirty="0" smtClean="0">
                <a:solidFill>
                  <a:srgbClr val="006FBF"/>
                </a:solidFill>
                <a:latin typeface="Trebuchet MS" charset="0"/>
                <a:ea typeface="Trebuchet MS" charset="0"/>
                <a:cs typeface="Trebuchet MS" charset="0"/>
              </a:rPr>
              <a:t>Facebook</a:t>
            </a:r>
          </a:p>
          <a:p>
            <a:pPr marL="457200" indent="-457200">
              <a:lnSpc>
                <a:spcPts val="1600"/>
              </a:lnSpc>
              <a:buFont typeface="Arial" charset="0"/>
              <a:buChar char="•"/>
            </a:pPr>
            <a:r>
              <a:rPr lang="en-US" sz="2000" dirty="0">
                <a:latin typeface="Trebuchet MS" charset="0"/>
                <a:ea typeface="Trebuchet MS" charset="0"/>
                <a:cs typeface="Trebuchet MS" charset="0"/>
              </a:rPr>
              <a:t>3</a:t>
            </a:r>
            <a:r>
              <a:rPr lang="en-US" sz="2000" dirty="0" smtClean="0">
                <a:latin typeface="Trebuchet MS" charset="0"/>
                <a:ea typeface="Trebuchet MS" charset="0"/>
                <a:cs typeface="Trebuchet MS" charset="0"/>
              </a:rPr>
              <a:t>4 </a:t>
            </a:r>
            <a:r>
              <a:rPr lang="en-US" sz="2000" dirty="0">
                <a:latin typeface="Trebuchet MS" charset="0"/>
                <a:ea typeface="Trebuchet MS" charset="0"/>
                <a:cs typeface="Trebuchet MS" charset="0"/>
              </a:rPr>
              <a:t>Army/military related pages</a:t>
            </a:r>
          </a:p>
          <a:p>
            <a:pPr marL="457200" indent="-457200">
              <a:lnSpc>
                <a:spcPts val="1600"/>
              </a:lnSpc>
              <a:buFont typeface="Arial" charset="0"/>
              <a:buChar char="•"/>
            </a:pPr>
            <a:r>
              <a:rPr lang="en-US" sz="2000" dirty="0">
                <a:latin typeface="Trebuchet MS" charset="0"/>
                <a:ea typeface="Trebuchet MS" charset="0"/>
                <a:cs typeface="Trebuchet MS" charset="0"/>
              </a:rPr>
              <a:t>Pages grouped in 6 categories: </a:t>
            </a:r>
            <a:r>
              <a:rPr lang="en-US" sz="1600" dirty="0" smtClean="0">
                <a:latin typeface="Trebuchet MS" charset="0"/>
                <a:ea typeface="Trebuchet MS" charset="0"/>
                <a:cs typeface="Trebuchet MS" charset="0"/>
              </a:rPr>
              <a:t>Army </a:t>
            </a:r>
            <a:r>
              <a:rPr lang="en-US" sz="1600" dirty="0">
                <a:latin typeface="Trebuchet MS" charset="0"/>
                <a:ea typeface="Trebuchet MS" charset="0"/>
                <a:cs typeface="Trebuchet MS" charset="0"/>
              </a:rPr>
              <a:t>Bases, </a:t>
            </a:r>
            <a:r>
              <a:rPr lang="en-US" sz="1600" dirty="0" smtClean="0">
                <a:latin typeface="Trebuchet MS" charset="0"/>
                <a:ea typeface="Trebuchet MS" charset="0"/>
                <a:cs typeface="Trebuchet MS" charset="0"/>
              </a:rPr>
              <a:t>Official </a:t>
            </a:r>
            <a:r>
              <a:rPr lang="en-US" sz="1600" dirty="0">
                <a:latin typeface="Trebuchet MS" charset="0"/>
                <a:ea typeface="Trebuchet MS" charset="0"/>
                <a:cs typeface="Trebuchet MS" charset="0"/>
              </a:rPr>
              <a:t>Army, </a:t>
            </a:r>
            <a:r>
              <a:rPr lang="en-US" sz="1600" dirty="0" smtClean="0">
                <a:latin typeface="Trebuchet MS" charset="0"/>
                <a:ea typeface="Trebuchet MS" charset="0"/>
                <a:cs typeface="Trebuchet MS" charset="0"/>
              </a:rPr>
              <a:t>Unofficial </a:t>
            </a:r>
            <a:r>
              <a:rPr lang="en-US" sz="1600" dirty="0">
                <a:latin typeface="Trebuchet MS" charset="0"/>
                <a:ea typeface="Trebuchet MS" charset="0"/>
                <a:cs typeface="Trebuchet MS" charset="0"/>
              </a:rPr>
              <a:t>Army, </a:t>
            </a:r>
            <a:r>
              <a:rPr lang="en-US" sz="1600" dirty="0" smtClean="0">
                <a:latin typeface="Trebuchet MS" charset="0"/>
                <a:ea typeface="Trebuchet MS" charset="0"/>
                <a:cs typeface="Trebuchet MS" charset="0"/>
              </a:rPr>
              <a:t>Unofficial </a:t>
            </a:r>
            <a:r>
              <a:rPr lang="en-US" sz="1600" dirty="0">
                <a:latin typeface="Trebuchet MS" charset="0"/>
                <a:ea typeface="Trebuchet MS" charset="0"/>
                <a:cs typeface="Trebuchet MS" charset="0"/>
              </a:rPr>
              <a:t>Military, </a:t>
            </a:r>
            <a:r>
              <a:rPr lang="en-US" sz="1600" dirty="0" smtClean="0">
                <a:latin typeface="Trebuchet MS" charset="0"/>
                <a:ea typeface="Trebuchet MS" charset="0"/>
                <a:cs typeface="Trebuchet MS" charset="0"/>
              </a:rPr>
              <a:t>Army </a:t>
            </a:r>
            <a:r>
              <a:rPr lang="en-US" sz="1600" dirty="0">
                <a:latin typeface="Trebuchet MS" charset="0"/>
                <a:ea typeface="Trebuchet MS" charset="0"/>
                <a:cs typeface="Trebuchet MS" charset="0"/>
              </a:rPr>
              <a:t>Family, and </a:t>
            </a:r>
            <a:r>
              <a:rPr lang="en-US" sz="1600" dirty="0" smtClean="0">
                <a:latin typeface="Trebuchet MS" charset="0"/>
                <a:ea typeface="Trebuchet MS" charset="0"/>
                <a:cs typeface="Trebuchet MS" charset="0"/>
              </a:rPr>
              <a:t>Military </a:t>
            </a:r>
            <a:r>
              <a:rPr lang="en-US" sz="1600" dirty="0">
                <a:latin typeface="Trebuchet MS" charset="0"/>
                <a:ea typeface="Trebuchet MS" charset="0"/>
                <a:cs typeface="Trebuchet MS" charset="0"/>
              </a:rPr>
              <a:t>Family </a:t>
            </a:r>
          </a:p>
          <a:p>
            <a:pPr marL="457200" indent="-457200">
              <a:lnSpc>
                <a:spcPts val="1600"/>
              </a:lnSpc>
              <a:buFont typeface="Arial" charset="0"/>
              <a:buChar char="•"/>
            </a:pPr>
            <a:r>
              <a:rPr lang="en-US" sz="2000" dirty="0">
                <a:latin typeface="Trebuchet MS" charset="0"/>
                <a:ea typeface="Trebuchet MS" charset="0"/>
                <a:cs typeface="Trebuchet MS" charset="0"/>
              </a:rPr>
              <a:t>6,089,415 comments from 191,342 posts</a:t>
            </a:r>
            <a:r>
              <a:rPr lang="en-US" sz="2000" dirty="0">
                <a:solidFill>
                  <a:srgbClr val="FF0000"/>
                </a:solidFill>
                <a:latin typeface="Trebuchet MS" charset="0"/>
                <a:ea typeface="Trebuchet MS" charset="0"/>
                <a:cs typeface="Trebuchet MS" charset="0"/>
              </a:rPr>
              <a:t> </a:t>
            </a:r>
            <a:r>
              <a:rPr lang="en-US" sz="2000" dirty="0">
                <a:latin typeface="Trebuchet MS" charset="0"/>
                <a:ea typeface="Trebuchet MS" charset="0"/>
                <a:cs typeface="Trebuchet MS" charset="0"/>
              </a:rPr>
              <a:t>until July 5, </a:t>
            </a:r>
            <a:r>
              <a:rPr lang="en-US" sz="2000" dirty="0" smtClean="0">
                <a:latin typeface="Trebuchet MS" charset="0"/>
                <a:ea typeface="Trebuchet MS" charset="0"/>
                <a:cs typeface="Trebuchet MS" charset="0"/>
              </a:rPr>
              <a:t>2016</a:t>
            </a:r>
          </a:p>
          <a:p>
            <a:pPr marL="0" indent="0">
              <a:buNone/>
            </a:pPr>
            <a:r>
              <a:rPr lang="en-US" sz="2000" b="1" u="sng" dirty="0" smtClean="0">
                <a:solidFill>
                  <a:srgbClr val="00B0F0"/>
                </a:solidFill>
                <a:latin typeface="Trebuchet MS" charset="0"/>
                <a:ea typeface="Trebuchet MS" charset="0"/>
                <a:cs typeface="Trebuchet MS" charset="0"/>
              </a:rPr>
              <a:t>Twitter</a:t>
            </a:r>
          </a:p>
          <a:p>
            <a:pPr marL="457200" indent="-457200">
              <a:lnSpc>
                <a:spcPts val="1600"/>
              </a:lnSpc>
            </a:pPr>
            <a:r>
              <a:rPr lang="en-US" sz="2000" dirty="0">
                <a:latin typeface="Trebuchet MS" charset="0"/>
                <a:ea typeface="Trebuchet MS" charset="0"/>
                <a:cs typeface="Trebuchet MS" charset="0"/>
              </a:rPr>
              <a:t>43,409 tweets from 1,296</a:t>
            </a:r>
            <a:r>
              <a:rPr lang="en-US" sz="2000" dirty="0">
                <a:solidFill>
                  <a:srgbClr val="FF0000"/>
                </a:solidFill>
                <a:latin typeface="Trebuchet MS" charset="0"/>
                <a:ea typeface="Trebuchet MS" charset="0"/>
                <a:cs typeface="Trebuchet MS" charset="0"/>
              </a:rPr>
              <a:t> </a:t>
            </a:r>
            <a:r>
              <a:rPr lang="en-US" sz="2000" dirty="0">
                <a:latin typeface="Trebuchet MS" charset="0"/>
                <a:ea typeface="Trebuchet MS" charset="0"/>
                <a:cs typeface="Trebuchet MS" charset="0"/>
              </a:rPr>
              <a:t>users between 2014 to 2016</a:t>
            </a:r>
          </a:p>
          <a:p>
            <a:pPr marL="457200" indent="-457200">
              <a:lnSpc>
                <a:spcPts val="1600"/>
              </a:lnSpc>
              <a:buFont typeface="Arial" charset="0"/>
              <a:buChar char="•"/>
            </a:pPr>
            <a:r>
              <a:rPr lang="en-US" sz="2000" dirty="0">
                <a:solidFill>
                  <a:srgbClr val="000000"/>
                </a:solidFill>
                <a:latin typeface="Trebuchet MS" charset="0"/>
                <a:ea typeface="Trebuchet MS" charset="0"/>
                <a:cs typeface="Trebuchet MS" charset="0"/>
              </a:rPr>
              <a:t>8,938 </a:t>
            </a:r>
            <a:r>
              <a:rPr lang="en-US" sz="2000" dirty="0">
                <a:latin typeface="Trebuchet MS" charset="0"/>
                <a:ea typeface="Trebuchet MS" charset="0"/>
                <a:cs typeface="Trebuchet MS" charset="0"/>
              </a:rPr>
              <a:t>Army/military related </a:t>
            </a:r>
            <a:r>
              <a:rPr lang="en-US" sz="2000" dirty="0" smtClean="0">
                <a:latin typeface="Trebuchet MS" charset="0"/>
                <a:ea typeface="Trebuchet MS" charset="0"/>
                <a:cs typeface="Trebuchet MS" charset="0"/>
              </a:rPr>
              <a:t>hashtags</a:t>
            </a:r>
          </a:p>
          <a:p>
            <a:pPr marL="0" indent="0">
              <a:buNone/>
            </a:pPr>
            <a:r>
              <a:rPr lang="en-US" sz="2000" b="1" u="sng" dirty="0" err="1" smtClean="0">
                <a:solidFill>
                  <a:srgbClr val="FF0000"/>
                </a:solidFill>
                <a:latin typeface="Trebuchet MS" charset="0"/>
                <a:ea typeface="Trebuchet MS" charset="0"/>
                <a:cs typeface="Trebuchet MS" charset="0"/>
              </a:rPr>
              <a:t>Youtube</a:t>
            </a:r>
            <a:endParaRPr lang="en-US" sz="2000" b="1" u="sng" dirty="0" smtClean="0">
              <a:solidFill>
                <a:srgbClr val="FF0000"/>
              </a:solidFill>
              <a:latin typeface="Trebuchet MS" charset="0"/>
              <a:ea typeface="Trebuchet MS" charset="0"/>
              <a:cs typeface="Trebuchet MS" charset="0"/>
            </a:endParaRPr>
          </a:p>
          <a:p>
            <a:pPr marL="457200" indent="-457200">
              <a:lnSpc>
                <a:spcPts val="1800"/>
              </a:lnSpc>
              <a:buFont typeface="Arial" charset="0"/>
              <a:buChar char="•"/>
            </a:pPr>
            <a:r>
              <a:rPr lang="en-US" sz="2000" dirty="0">
                <a:latin typeface="Trebuchet MS" charset="0"/>
                <a:ea typeface="Trebuchet MS" charset="0"/>
                <a:cs typeface="Trebuchet MS" charset="0"/>
              </a:rPr>
              <a:t>68 videos on 10 different topics such as education (e.g., college, GI bill), health (e.g. suicide, PTSD), quality of life (e.g., life on base, mail, food), sexual assault of women, and transgender </a:t>
            </a:r>
          </a:p>
          <a:p>
            <a:pPr marL="457200" indent="-457200">
              <a:lnSpc>
                <a:spcPts val="1800"/>
              </a:lnSpc>
              <a:buFont typeface="Arial" charset="0"/>
              <a:buChar char="•"/>
            </a:pPr>
            <a:r>
              <a:rPr lang="en-US" sz="2000" dirty="0">
                <a:latin typeface="Trebuchet MS" charset="0"/>
                <a:ea typeface="Trebuchet MS" charset="0"/>
                <a:cs typeface="Trebuchet MS" charset="0"/>
              </a:rPr>
              <a:t>9,791 comments from the videos</a:t>
            </a:r>
          </a:p>
          <a:p>
            <a:pPr marL="457200" indent="-457200">
              <a:buFont typeface="Arial" charset="0"/>
              <a:buChar char="•"/>
            </a:pPr>
            <a:endParaRPr lang="en-US" sz="2000" dirty="0">
              <a:latin typeface="Trebuchet MS" charset="0"/>
              <a:ea typeface="Trebuchet MS" charset="0"/>
              <a:cs typeface="Trebuchet MS" charset="0"/>
            </a:endParaRPr>
          </a:p>
        </p:txBody>
      </p:sp>
      <p:sp>
        <p:nvSpPr>
          <p:cNvPr id="6" name="Title 5"/>
          <p:cNvSpPr>
            <a:spLocks noGrp="1"/>
          </p:cNvSpPr>
          <p:nvPr>
            <p:ph type="title"/>
          </p:nvPr>
        </p:nvSpPr>
        <p:spPr>
          <a:xfrm>
            <a:off x="1600200" y="114300"/>
            <a:ext cx="7162800" cy="857250"/>
          </a:xfrm>
        </p:spPr>
        <p:txBody>
          <a:bodyPr/>
          <a:lstStyle/>
          <a:p>
            <a:r>
              <a:rPr lang="en-US" dirty="0" smtClean="0"/>
              <a:t>Data &amp; Methods</a:t>
            </a:r>
            <a:endParaRPr lang="en-US" dirty="0"/>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6834" y="989784"/>
            <a:ext cx="438966" cy="438966"/>
          </a:xfrm>
          <a:prstGeom prst="rect">
            <a:avLst/>
          </a:prstGeom>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600" y="2343150"/>
            <a:ext cx="445444" cy="362143"/>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6844" y="3240435"/>
            <a:ext cx="457200" cy="321915"/>
          </a:xfrm>
          <a:prstGeom prst="rect">
            <a:avLst/>
          </a:prstGeom>
        </p:spPr>
      </p:pic>
    </p:spTree>
    <p:extLst>
      <p:ext uri="{BB962C8B-B14F-4D97-AF65-F5344CB8AC3E}">
        <p14:creationId xmlns:p14="http://schemas.microsoft.com/office/powerpoint/2010/main" val="3545408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3867" y="75888"/>
            <a:ext cx="7162800" cy="857250"/>
          </a:xfrm>
        </p:spPr>
        <p:txBody>
          <a:bodyPr/>
          <a:lstStyle/>
          <a:p>
            <a:r>
              <a:rPr lang="en-US" dirty="0" smtClean="0"/>
              <a:t>Sentiment Comparisons</a:t>
            </a:r>
            <a:endParaRPr lang="en-US" dirty="0"/>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87519" y="285750"/>
            <a:ext cx="422033" cy="422033"/>
          </a:xfrm>
          <a:prstGeom prst="rect">
            <a:avLst/>
          </a:prstGeom>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17337" y="339622"/>
            <a:ext cx="445444" cy="362143"/>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70566" y="318148"/>
            <a:ext cx="544834" cy="383618"/>
          </a:xfrm>
          <a:prstGeom prst="rect">
            <a:avLst/>
          </a:prstGeom>
        </p:spPr>
      </p:pic>
      <p:pic>
        <p:nvPicPr>
          <p:cNvPr id="7" name="Picture 6"/>
          <p:cNvPicPr>
            <a:picLocks noChangeAspect="1"/>
          </p:cNvPicPr>
          <p:nvPr/>
        </p:nvPicPr>
        <p:blipFill>
          <a:blip r:embed="rId6"/>
          <a:stretch>
            <a:fillRect/>
          </a:stretch>
        </p:blipFill>
        <p:spPr>
          <a:xfrm>
            <a:off x="196978" y="1121179"/>
            <a:ext cx="5060822" cy="3507971"/>
          </a:xfrm>
          <a:prstGeom prst="rect">
            <a:avLst/>
          </a:prstGeom>
        </p:spPr>
      </p:pic>
      <p:sp>
        <p:nvSpPr>
          <p:cNvPr id="2" name="TextBox 1"/>
          <p:cNvSpPr txBox="1"/>
          <p:nvPr/>
        </p:nvSpPr>
        <p:spPr>
          <a:xfrm>
            <a:off x="5181600" y="1121179"/>
            <a:ext cx="3581400" cy="3785652"/>
          </a:xfrm>
          <a:prstGeom prst="rect">
            <a:avLst/>
          </a:prstGeom>
          <a:noFill/>
        </p:spPr>
        <p:txBody>
          <a:bodyPr wrap="square" rtlCol="0">
            <a:spAutoFit/>
          </a:bodyPr>
          <a:lstStyle/>
          <a:p>
            <a:pPr marL="457200" indent="-457200">
              <a:buFont typeface="Arial"/>
              <a:buChar char="•"/>
            </a:pPr>
            <a:r>
              <a:rPr lang="en-US" sz="2000" b="1" dirty="0">
                <a:solidFill>
                  <a:srgbClr val="3C589B"/>
                </a:solidFill>
                <a:latin typeface="Trebuchet MS"/>
                <a:cs typeface="Trebuchet MS"/>
              </a:rPr>
              <a:t>Facebook (dark blue)</a:t>
            </a:r>
            <a:r>
              <a:rPr lang="en-US" sz="2000" dirty="0">
                <a:latin typeface="Trebuchet MS"/>
                <a:cs typeface="Trebuchet MS"/>
              </a:rPr>
              <a:t> and </a:t>
            </a:r>
            <a:r>
              <a:rPr lang="en-US" sz="2000" b="1" dirty="0">
                <a:solidFill>
                  <a:srgbClr val="30ABF1"/>
                </a:solidFill>
                <a:latin typeface="Trebuchet MS"/>
                <a:cs typeface="Trebuchet MS"/>
              </a:rPr>
              <a:t>Twitter (light blue)</a:t>
            </a:r>
            <a:r>
              <a:rPr lang="en-US" sz="2000" dirty="0">
                <a:latin typeface="Trebuchet MS"/>
                <a:cs typeface="Trebuchet MS"/>
              </a:rPr>
              <a:t> have strikingly similar sentiment.</a:t>
            </a:r>
          </a:p>
          <a:p>
            <a:pPr marL="457200" indent="-457200">
              <a:buFont typeface="Arial"/>
              <a:buChar char="•"/>
            </a:pPr>
            <a:r>
              <a:rPr lang="en-US" sz="2000" dirty="0">
                <a:latin typeface="Trebuchet MS"/>
                <a:cs typeface="Trebuchet MS"/>
              </a:rPr>
              <a:t>The sentiments on </a:t>
            </a:r>
            <a:r>
              <a:rPr lang="en-US" sz="2000" b="1" dirty="0">
                <a:solidFill>
                  <a:srgbClr val="C41B18"/>
                </a:solidFill>
                <a:latin typeface="Trebuchet MS"/>
                <a:cs typeface="Trebuchet MS"/>
              </a:rPr>
              <a:t>YouTube (red) </a:t>
            </a:r>
            <a:r>
              <a:rPr lang="en-US" sz="2000" dirty="0">
                <a:latin typeface="Trebuchet MS"/>
                <a:cs typeface="Trebuchet MS"/>
              </a:rPr>
              <a:t>are more negative than either </a:t>
            </a:r>
            <a:r>
              <a:rPr lang="en-US" sz="2000" b="1" dirty="0">
                <a:solidFill>
                  <a:srgbClr val="3C589B"/>
                </a:solidFill>
                <a:latin typeface="Trebuchet MS"/>
                <a:cs typeface="Trebuchet MS"/>
              </a:rPr>
              <a:t>Facebook</a:t>
            </a:r>
            <a:r>
              <a:rPr lang="en-US" sz="2000" dirty="0">
                <a:latin typeface="Trebuchet MS"/>
                <a:cs typeface="Trebuchet MS"/>
              </a:rPr>
              <a:t> or </a:t>
            </a:r>
            <a:r>
              <a:rPr lang="en-US" sz="2000" b="1" dirty="0">
                <a:solidFill>
                  <a:srgbClr val="30ABF1"/>
                </a:solidFill>
                <a:latin typeface="Trebuchet MS"/>
                <a:cs typeface="Trebuchet MS"/>
              </a:rPr>
              <a:t>Twitter</a:t>
            </a:r>
            <a:r>
              <a:rPr lang="en-US" sz="2000" dirty="0">
                <a:latin typeface="Trebuchet MS"/>
                <a:cs typeface="Trebuchet MS"/>
              </a:rPr>
              <a:t>.</a:t>
            </a:r>
          </a:p>
          <a:p>
            <a:pPr marL="457200" indent="-457200">
              <a:buFont typeface="Arial"/>
              <a:buChar char="•"/>
            </a:pPr>
            <a:r>
              <a:rPr lang="en-US" sz="2000" dirty="0">
                <a:latin typeface="Trebuchet MS"/>
                <a:cs typeface="Trebuchet MS"/>
              </a:rPr>
              <a:t>This may be due to the increased anonymity afforded by </a:t>
            </a:r>
            <a:r>
              <a:rPr lang="en-US" sz="2000" b="1" dirty="0">
                <a:solidFill>
                  <a:srgbClr val="C41B18"/>
                </a:solidFill>
                <a:latin typeface="Trebuchet MS"/>
                <a:cs typeface="Trebuchet MS"/>
              </a:rPr>
              <a:t>YouTube</a:t>
            </a:r>
            <a:r>
              <a:rPr lang="en-US" sz="2000" dirty="0">
                <a:latin typeface="Trebuchet MS"/>
                <a:cs typeface="Trebuchet MS"/>
              </a:rPr>
              <a:t>.</a:t>
            </a:r>
          </a:p>
          <a:p>
            <a:endParaRPr lang="en-US" sz="2000" dirty="0">
              <a:latin typeface="Gill Sans Light"/>
              <a:cs typeface="Gill Sans Light"/>
            </a:endParaRPr>
          </a:p>
        </p:txBody>
      </p:sp>
    </p:spTree>
    <p:extLst>
      <p:ext uri="{BB962C8B-B14F-4D97-AF65-F5344CB8AC3E}">
        <p14:creationId xmlns:p14="http://schemas.microsoft.com/office/powerpoint/2010/main" val="67893376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1447800" y="75887"/>
            <a:ext cx="7162800" cy="857250"/>
          </a:xfrm>
        </p:spPr>
        <p:txBody>
          <a:bodyPr/>
          <a:lstStyle/>
          <a:p>
            <a:r>
              <a:rPr lang="en-US" dirty="0" smtClean="0"/>
              <a:t>“Why I Quit the Army”</a:t>
            </a:r>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38600" y="312703"/>
            <a:ext cx="544834" cy="383618"/>
          </a:xfrm>
          <a:prstGeom prst="rect">
            <a:avLst/>
          </a:prstGeom>
        </p:spPr>
      </p:pic>
      <p:sp>
        <p:nvSpPr>
          <p:cNvPr id="2" name="TextBox 1"/>
          <p:cNvSpPr txBox="1"/>
          <p:nvPr/>
        </p:nvSpPr>
        <p:spPr>
          <a:xfrm>
            <a:off x="381000" y="937899"/>
            <a:ext cx="8382000" cy="1323439"/>
          </a:xfrm>
          <a:prstGeom prst="rect">
            <a:avLst/>
          </a:prstGeom>
          <a:noFill/>
        </p:spPr>
        <p:txBody>
          <a:bodyPr wrap="square" rtlCol="0">
            <a:spAutoFit/>
          </a:bodyPr>
          <a:lstStyle/>
          <a:p>
            <a:pPr marL="457200" indent="-457200">
              <a:buFont typeface="Arial"/>
              <a:buChar char="•"/>
            </a:pPr>
            <a:r>
              <a:rPr lang="en-US" sz="2000" dirty="0">
                <a:latin typeface="Trebuchet MS"/>
                <a:cs typeface="Trebuchet MS"/>
              </a:rPr>
              <a:t>Identified 6 videos with titles related to Soldiers leaving the Army.</a:t>
            </a:r>
          </a:p>
          <a:p>
            <a:pPr marL="457200" indent="-457200">
              <a:buFont typeface="Arial"/>
              <a:buChar char="•"/>
            </a:pPr>
            <a:r>
              <a:rPr lang="en-US" sz="2000" dirty="0">
                <a:latin typeface="Trebuchet MS"/>
                <a:cs typeface="Trebuchet MS"/>
              </a:rPr>
              <a:t>Analyzed the word frequencies and correlations between selected relevant words in the comments of these videos.</a:t>
            </a:r>
          </a:p>
          <a:p>
            <a:endParaRPr lang="en-US" sz="2000" dirty="0">
              <a:latin typeface="Gill Sans Light"/>
              <a:cs typeface="Gill Sans Light"/>
            </a:endParaRPr>
          </a:p>
        </p:txBody>
      </p:sp>
      <p:pic>
        <p:nvPicPr>
          <p:cNvPr id="25" name="Picture 24"/>
          <p:cNvPicPr>
            <a:picLocks noChangeAspect="1"/>
          </p:cNvPicPr>
          <p:nvPr/>
        </p:nvPicPr>
        <p:blipFill>
          <a:blip r:embed="rId4"/>
          <a:stretch>
            <a:fillRect/>
          </a:stretch>
        </p:blipFill>
        <p:spPr>
          <a:xfrm>
            <a:off x="1143000" y="1885952"/>
            <a:ext cx="2743200" cy="2724368"/>
          </a:xfrm>
          <a:prstGeom prst="rect">
            <a:avLst/>
          </a:prstGeom>
        </p:spPr>
      </p:pic>
      <p:pic>
        <p:nvPicPr>
          <p:cNvPr id="26" name="Picture 25"/>
          <p:cNvPicPr>
            <a:picLocks noChangeAspect="1"/>
          </p:cNvPicPr>
          <p:nvPr/>
        </p:nvPicPr>
        <p:blipFill>
          <a:blip r:embed="rId5"/>
          <a:stretch>
            <a:fillRect/>
          </a:stretch>
        </p:blipFill>
        <p:spPr>
          <a:xfrm>
            <a:off x="4572000" y="1857224"/>
            <a:ext cx="2546983" cy="2795826"/>
          </a:xfrm>
          <a:prstGeom prst="rect">
            <a:avLst/>
          </a:prstGeom>
        </p:spPr>
      </p:pic>
    </p:spTree>
    <p:extLst>
      <p:ext uri="{BB962C8B-B14F-4D97-AF65-F5344CB8AC3E}">
        <p14:creationId xmlns:p14="http://schemas.microsoft.com/office/powerpoint/2010/main" val="39870384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1447800" y="75887"/>
            <a:ext cx="6934200" cy="857250"/>
          </a:xfrm>
        </p:spPr>
        <p:txBody>
          <a:bodyPr/>
          <a:lstStyle/>
          <a:p>
            <a:r>
              <a:rPr lang="en-US" dirty="0" smtClean="0"/>
              <a:t>Identifying Policy Changes Over Time</a:t>
            </a:r>
            <a:endParaRPr lang="en-US" dirty="0"/>
          </a:p>
        </p:txBody>
      </p:sp>
      <p:sp>
        <p:nvSpPr>
          <p:cNvPr id="2" name="TextBox 1"/>
          <p:cNvSpPr txBox="1"/>
          <p:nvPr/>
        </p:nvSpPr>
        <p:spPr>
          <a:xfrm>
            <a:off x="203780" y="947537"/>
            <a:ext cx="8635420" cy="1169551"/>
          </a:xfrm>
          <a:prstGeom prst="rect">
            <a:avLst/>
          </a:prstGeom>
          <a:noFill/>
        </p:spPr>
        <p:txBody>
          <a:bodyPr wrap="square" rtlCol="0">
            <a:spAutoFit/>
          </a:bodyPr>
          <a:lstStyle/>
          <a:p>
            <a:pPr marL="742950" lvl="1" indent="-285750">
              <a:buFont typeface="Arial"/>
              <a:buChar char="•"/>
            </a:pPr>
            <a:r>
              <a:rPr lang="en-US" sz="1400" dirty="0">
                <a:latin typeface="Trebuchet MS"/>
                <a:cs typeface="Trebuchet MS"/>
              </a:rPr>
              <a:t>The daily frequency of each word from 2014 to present was counted.</a:t>
            </a:r>
          </a:p>
          <a:p>
            <a:pPr marL="742950" lvl="1" indent="-285750">
              <a:buFont typeface="Arial"/>
              <a:buChar char="•"/>
            </a:pPr>
            <a:r>
              <a:rPr lang="en-US" sz="1400" dirty="0">
                <a:latin typeface="Trebuchet MS"/>
                <a:cs typeface="Trebuchet MS"/>
              </a:rPr>
              <a:t>The spikes relevant to specific policies introduced/changed during the same period were </a:t>
            </a:r>
            <a:r>
              <a:rPr lang="en-US" sz="1400" dirty="0" smtClean="0">
                <a:latin typeface="Trebuchet MS"/>
                <a:cs typeface="Trebuchet MS"/>
              </a:rPr>
              <a:t>identified. </a:t>
            </a:r>
          </a:p>
          <a:p>
            <a:pPr marL="742950" lvl="1" indent="-285750">
              <a:buFont typeface="Arial"/>
              <a:buChar char="•"/>
            </a:pPr>
            <a:r>
              <a:rPr lang="en-US" sz="1400" dirty="0" smtClean="0">
                <a:latin typeface="Trebuchet MS"/>
                <a:cs typeface="Trebuchet MS"/>
              </a:rPr>
              <a:t>As illustration, below plots display the </a:t>
            </a:r>
            <a:r>
              <a:rPr lang="en-US" sz="1400" dirty="0">
                <a:latin typeface="Trebuchet MS"/>
                <a:cs typeface="Trebuchet MS"/>
              </a:rPr>
              <a:t>frequency of the word </a:t>
            </a:r>
            <a:r>
              <a:rPr lang="en-US" sz="1400" b="1" dirty="0">
                <a:latin typeface="Trebuchet MS"/>
                <a:cs typeface="Trebuchet MS"/>
              </a:rPr>
              <a:t>“WEAR” </a:t>
            </a:r>
            <a:r>
              <a:rPr lang="en-US" sz="1400" dirty="0">
                <a:latin typeface="Trebuchet MS"/>
                <a:cs typeface="Trebuchet MS"/>
              </a:rPr>
              <a:t>on Facebook and Twitter; the peaks correspond to the dates of uniform policies. </a:t>
            </a:r>
          </a:p>
        </p:txBody>
      </p:sp>
      <p:pic>
        <p:nvPicPr>
          <p:cNvPr id="8" name="Picture 7"/>
          <p:cNvPicPr>
            <a:picLocks noChangeAspect="1"/>
          </p:cNvPicPr>
          <p:nvPr/>
        </p:nvPicPr>
        <p:blipFill>
          <a:blip r:embed="rId3"/>
          <a:stretch>
            <a:fillRect/>
          </a:stretch>
        </p:blipFill>
        <p:spPr>
          <a:xfrm>
            <a:off x="24622224" y="29674316"/>
            <a:ext cx="10461987" cy="5817733"/>
          </a:xfrm>
          <a:prstGeom prst="rect">
            <a:avLst/>
          </a:prstGeom>
        </p:spPr>
      </p:pic>
      <p:sp>
        <p:nvSpPr>
          <p:cNvPr id="9" name="TextBox 8"/>
          <p:cNvSpPr txBox="1"/>
          <p:nvPr/>
        </p:nvSpPr>
        <p:spPr>
          <a:xfrm>
            <a:off x="15087600" y="22459950"/>
            <a:ext cx="17838666" cy="1015663"/>
          </a:xfrm>
          <a:prstGeom prst="rect">
            <a:avLst/>
          </a:prstGeom>
          <a:noFill/>
        </p:spPr>
        <p:txBody>
          <a:bodyPr wrap="square" rtlCol="0">
            <a:spAutoFit/>
          </a:bodyPr>
          <a:lstStyle/>
          <a:p>
            <a:pPr marL="457200" indent="-457200">
              <a:buFont typeface="Arial"/>
              <a:buChar char="•"/>
            </a:pPr>
            <a:r>
              <a:rPr lang="en-US" sz="3000" dirty="0" smtClean="0">
                <a:latin typeface="Trebuchet MS"/>
                <a:cs typeface="Trebuchet MS"/>
              </a:rPr>
              <a:t>The daily frequency of each word from 2014 to present was counted.</a:t>
            </a:r>
          </a:p>
          <a:p>
            <a:pPr marL="457200" indent="-457200">
              <a:buFont typeface="Arial"/>
              <a:buChar char="•"/>
            </a:pPr>
            <a:r>
              <a:rPr lang="en-US" sz="3000" dirty="0" smtClean="0">
                <a:latin typeface="Trebuchet MS"/>
                <a:cs typeface="Trebuchet MS"/>
              </a:rPr>
              <a:t>The spikes relevant to specific policies introduced/changed during the same period were identified.</a:t>
            </a:r>
          </a:p>
        </p:txBody>
      </p:sp>
      <p:grpSp>
        <p:nvGrpSpPr>
          <p:cNvPr id="10" name="Group 9"/>
          <p:cNvGrpSpPr/>
          <p:nvPr/>
        </p:nvGrpSpPr>
        <p:grpSpPr>
          <a:xfrm>
            <a:off x="762000" y="2038350"/>
            <a:ext cx="7239000" cy="2590800"/>
            <a:chOff x="16434134" y="29382252"/>
            <a:chExt cx="18650077" cy="6161028"/>
          </a:xfrm>
        </p:grpSpPr>
        <p:pic>
          <p:nvPicPr>
            <p:cNvPr id="11" name="Picture 10"/>
            <p:cNvPicPr>
              <a:picLocks noChangeAspect="1"/>
            </p:cNvPicPr>
            <p:nvPr/>
          </p:nvPicPr>
          <p:blipFill>
            <a:blip r:embed="rId4"/>
            <a:stretch>
              <a:fillRect/>
            </a:stretch>
          </p:blipFill>
          <p:spPr>
            <a:xfrm>
              <a:off x="16434134" y="29491567"/>
              <a:ext cx="8205713" cy="6051713"/>
            </a:xfrm>
            <a:prstGeom prst="rect">
              <a:avLst/>
            </a:prstGeom>
          </p:spPr>
        </p:pic>
        <p:sp>
          <p:nvSpPr>
            <p:cNvPr id="12" name="TextBox 11"/>
            <p:cNvSpPr txBox="1"/>
            <p:nvPr/>
          </p:nvSpPr>
          <p:spPr>
            <a:xfrm>
              <a:off x="24443764" y="30415526"/>
              <a:ext cx="3093765" cy="553998"/>
            </a:xfrm>
            <a:prstGeom prst="rect">
              <a:avLst/>
            </a:prstGeom>
            <a:noFill/>
          </p:spPr>
          <p:txBody>
            <a:bodyPr wrap="square" rtlCol="0">
              <a:spAutoFit/>
            </a:bodyPr>
            <a:lstStyle/>
            <a:p>
              <a:pPr marL="457200" indent="-457200">
                <a:buFont typeface="Arial"/>
                <a:buChar char="•"/>
              </a:pPr>
              <a:r>
                <a:rPr lang="en-US" sz="3000" dirty="0" smtClean="0">
                  <a:solidFill>
                    <a:srgbClr val="FF0000"/>
                  </a:solidFill>
                  <a:latin typeface="Trebuchet MS"/>
                  <a:cs typeface="Trebuchet MS"/>
                </a:rPr>
                <a:t>???</a:t>
              </a:r>
            </a:p>
          </p:txBody>
        </p:sp>
        <p:sp>
          <p:nvSpPr>
            <p:cNvPr id="13" name="Rectangle 12"/>
            <p:cNvSpPr/>
            <p:nvPr/>
          </p:nvSpPr>
          <p:spPr>
            <a:xfrm>
              <a:off x="25349917" y="29723899"/>
              <a:ext cx="914243" cy="8060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4" name="Rectangle 13"/>
            <p:cNvSpPr/>
            <p:nvPr/>
          </p:nvSpPr>
          <p:spPr>
            <a:xfrm>
              <a:off x="25503630" y="29534497"/>
              <a:ext cx="449461" cy="1016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15" name="Straight Arrow Connector 14"/>
            <p:cNvCxnSpPr/>
            <p:nvPr/>
          </p:nvCxnSpPr>
          <p:spPr>
            <a:xfrm flipH="1">
              <a:off x="21060659" y="30586855"/>
              <a:ext cx="3338075" cy="196349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H="1">
              <a:off x="19677908" y="31348696"/>
              <a:ext cx="4720825" cy="135670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H="1" flipV="1">
              <a:off x="22882302" y="32138496"/>
              <a:ext cx="1267246" cy="23265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8" name="Picture 17"/>
            <p:cNvPicPr>
              <a:picLocks noChangeAspect="1"/>
            </p:cNvPicPr>
            <p:nvPr/>
          </p:nvPicPr>
          <p:blipFill>
            <a:blip r:embed="rId3"/>
            <a:stretch>
              <a:fillRect/>
            </a:stretch>
          </p:blipFill>
          <p:spPr>
            <a:xfrm>
              <a:off x="24622224" y="29674318"/>
              <a:ext cx="10461987" cy="5817734"/>
            </a:xfrm>
            <a:prstGeom prst="rect">
              <a:avLst/>
            </a:prstGeom>
          </p:spPr>
        </p:pic>
        <p:pic>
          <p:nvPicPr>
            <p:cNvPr id="19" name="Picture 18"/>
            <p:cNvPicPr>
              <a:picLocks noChangeAspect="1"/>
            </p:cNvPicPr>
            <p:nvPr/>
          </p:nvPicPr>
          <p:blipFill rotWithShape="1">
            <a:blip r:embed="rId5">
              <a:extLst>
                <a:ext uri="{28A0092B-C50C-407E-A947-70E740481C1C}">
                  <a14:useLocalDpi xmlns:a14="http://schemas.microsoft.com/office/drawing/2010/main" val="0"/>
                </a:ext>
              </a:extLst>
            </a:blip>
            <a:srcRect t="4704"/>
            <a:stretch/>
          </p:blipFill>
          <p:spPr>
            <a:xfrm>
              <a:off x="24718954" y="29382252"/>
              <a:ext cx="2863605" cy="1304907"/>
            </a:xfrm>
            <a:prstGeom prst="rect">
              <a:avLst/>
            </a:prstGeom>
          </p:spPr>
        </p:pic>
        <p:pic>
          <p:nvPicPr>
            <p:cNvPr id="20" name="Picture 19"/>
            <p:cNvPicPr>
              <a:picLocks noChangeAspect="1"/>
            </p:cNvPicPr>
            <p:nvPr/>
          </p:nvPicPr>
          <p:blipFill>
            <a:blip r:embed="rId6"/>
            <a:stretch>
              <a:fillRect/>
            </a:stretch>
          </p:blipFill>
          <p:spPr>
            <a:xfrm>
              <a:off x="24398734" y="30213068"/>
              <a:ext cx="5165561" cy="747573"/>
            </a:xfrm>
            <a:prstGeom prst="rect">
              <a:avLst/>
            </a:prstGeom>
          </p:spPr>
        </p:pic>
        <p:pic>
          <p:nvPicPr>
            <p:cNvPr id="21" name="Picture 20"/>
            <p:cNvPicPr>
              <a:picLocks noChangeAspect="1"/>
            </p:cNvPicPr>
            <p:nvPr/>
          </p:nvPicPr>
          <p:blipFill>
            <a:blip r:embed="rId7"/>
            <a:stretch>
              <a:fillRect/>
            </a:stretch>
          </p:blipFill>
          <p:spPr>
            <a:xfrm>
              <a:off x="24398733" y="31003942"/>
              <a:ext cx="4816099" cy="689507"/>
            </a:xfrm>
            <a:prstGeom prst="rect">
              <a:avLst/>
            </a:prstGeom>
          </p:spPr>
        </p:pic>
        <p:cxnSp>
          <p:nvCxnSpPr>
            <p:cNvPr id="22" name="Straight Arrow Connector 21"/>
            <p:cNvCxnSpPr/>
            <p:nvPr/>
          </p:nvCxnSpPr>
          <p:spPr>
            <a:xfrm flipV="1">
              <a:off x="27582559" y="30006756"/>
              <a:ext cx="6643810" cy="2795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29564295" y="30586855"/>
              <a:ext cx="413623" cy="83174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26806783" y="31693449"/>
              <a:ext cx="1633752" cy="41444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27" name="Picture 2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4160192" y="31982280"/>
              <a:ext cx="3085543" cy="482270"/>
            </a:xfrm>
            <a:prstGeom prst="rect">
              <a:avLst/>
            </a:prstGeom>
          </p:spPr>
        </p:pic>
        <p:cxnSp>
          <p:nvCxnSpPr>
            <p:cNvPr id="28" name="Straight Arrow Connector 27"/>
            <p:cNvCxnSpPr/>
            <p:nvPr/>
          </p:nvCxnSpPr>
          <p:spPr>
            <a:xfrm flipH="1" flipV="1">
              <a:off x="24149548" y="29892004"/>
              <a:ext cx="569406" cy="14270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9" name="Rectangle 28"/>
            <p:cNvSpPr/>
            <p:nvPr/>
          </p:nvSpPr>
          <p:spPr>
            <a:xfrm>
              <a:off x="24852924" y="29407652"/>
              <a:ext cx="1411236" cy="253845"/>
            </a:xfrm>
            <a:prstGeom prst="rect">
              <a:avLst/>
            </a:prstGeom>
            <a:noFill/>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pic>
          <p:nvPicPr>
            <p:cNvPr id="30" name="Picture 29"/>
            <p:cNvPicPr>
              <a:picLocks noChangeAspect="1"/>
            </p:cNvPicPr>
            <p:nvPr/>
          </p:nvPicPr>
          <p:blipFill rotWithShape="1">
            <a:blip r:embed="rId9">
              <a:extLst>
                <a:ext uri="{BEBA8EAE-BF5A-486C-A8C5-ECC9F3942E4B}">
                  <a14:imgProps xmlns:a14="http://schemas.microsoft.com/office/drawing/2010/main">
                    <a14:imgLayer r:embed="rId10">
                      <a14:imgEffect>
                        <a14:artisticBlur/>
                      </a14:imgEffect>
                    </a14:imgLayer>
                  </a14:imgProps>
                </a:ext>
                <a:ext uri="{28A0092B-C50C-407E-A947-70E740481C1C}">
                  <a14:useLocalDpi xmlns:a14="http://schemas.microsoft.com/office/drawing/2010/main" val="0"/>
                </a:ext>
              </a:extLst>
            </a:blip>
            <a:srcRect t="4704" b="75806"/>
            <a:stretch/>
          </p:blipFill>
          <p:spPr>
            <a:xfrm>
              <a:off x="24718954" y="29401055"/>
              <a:ext cx="2863605" cy="266883"/>
            </a:xfrm>
            <a:prstGeom prst="rect">
              <a:avLst/>
            </a:prstGeom>
          </p:spPr>
        </p:pic>
        <p:pic>
          <p:nvPicPr>
            <p:cNvPr id="31" name="Picture 30"/>
            <p:cNvPicPr>
              <a:picLocks noChangeAspect="1"/>
            </p:cNvPicPr>
            <p:nvPr/>
          </p:nvPicPr>
          <p:blipFill rotWithShape="1">
            <a:blip r:embed="rId11">
              <a:extLst>
                <a:ext uri="{BEBA8EAE-BF5A-486C-A8C5-ECC9F3942E4B}">
                  <a14:imgProps xmlns:a14="http://schemas.microsoft.com/office/drawing/2010/main">
                    <a14:imgLayer r:embed="rId12">
                      <a14:imgEffect>
                        <a14:artisticBlur radius="21"/>
                      </a14:imgEffect>
                    </a14:imgLayer>
                  </a14:imgProps>
                </a:ext>
                <a:ext uri="{28A0092B-C50C-407E-A947-70E740481C1C}">
                  <a14:useLocalDpi xmlns:a14="http://schemas.microsoft.com/office/drawing/2010/main" val="0"/>
                </a:ext>
              </a:extLst>
            </a:blip>
            <a:srcRect t="25355" r="44254" b="65016"/>
            <a:stretch/>
          </p:blipFill>
          <p:spPr>
            <a:xfrm>
              <a:off x="24687824" y="29675074"/>
              <a:ext cx="1596353" cy="131851"/>
            </a:xfrm>
            <a:prstGeom prst="rect">
              <a:avLst/>
            </a:prstGeom>
          </p:spPr>
        </p:pic>
        <p:sp>
          <p:nvSpPr>
            <p:cNvPr id="32" name="Rectangle 31"/>
            <p:cNvSpPr/>
            <p:nvPr/>
          </p:nvSpPr>
          <p:spPr>
            <a:xfrm>
              <a:off x="20599400" y="29516967"/>
              <a:ext cx="461259" cy="144530"/>
            </a:xfrm>
            <a:prstGeom prst="rect">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3" name="Picture 32"/>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7226014" y="30225718"/>
              <a:ext cx="218817" cy="218817"/>
            </a:xfrm>
            <a:prstGeom prst="rect">
              <a:avLst/>
            </a:prstGeom>
          </p:spPr>
        </p:pic>
        <p:pic>
          <p:nvPicPr>
            <p:cNvPr id="34" name="Picture 33"/>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3769813" y="30222263"/>
              <a:ext cx="369715" cy="300576"/>
            </a:xfrm>
            <a:prstGeom prst="rect">
              <a:avLst/>
            </a:prstGeom>
          </p:spPr>
        </p:pic>
      </p:grpSp>
      <p:pic>
        <p:nvPicPr>
          <p:cNvPr id="35" name="Picture 34"/>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676400" y="293495"/>
            <a:ext cx="422033" cy="422033"/>
          </a:xfrm>
          <a:prstGeom prst="rect">
            <a:avLst/>
          </a:prstGeom>
        </p:spPr>
      </p:pic>
      <p:pic>
        <p:nvPicPr>
          <p:cNvPr id="36" name="Picture 35"/>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8356779" y="392071"/>
            <a:ext cx="431589" cy="350879"/>
          </a:xfrm>
          <a:prstGeom prst="rect">
            <a:avLst/>
          </a:prstGeom>
        </p:spPr>
      </p:pic>
    </p:spTree>
    <p:extLst>
      <p:ext uri="{BB962C8B-B14F-4D97-AF65-F5344CB8AC3E}">
        <p14:creationId xmlns:p14="http://schemas.microsoft.com/office/powerpoint/2010/main" val="164054436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22313" y="2647950"/>
            <a:ext cx="7772400" cy="1905000"/>
          </a:xfrm>
        </p:spPr>
        <p:txBody>
          <a:bodyPr>
            <a:normAutofit fontScale="90000"/>
          </a:bodyPr>
          <a:lstStyle/>
          <a:p>
            <a:pPr algn="ctr"/>
            <a:r>
              <a:rPr lang="en-US" sz="3100" dirty="0" smtClean="0"/>
              <a:t>School Assignment Policies and Race</a:t>
            </a:r>
            <a:r>
              <a:rPr lang="en-US" dirty="0" smtClean="0"/>
              <a:t/>
            </a:r>
            <a:br>
              <a:rPr lang="en-US" dirty="0" smtClean="0"/>
            </a:br>
            <a:r>
              <a:rPr lang="en-US" sz="2200" dirty="0" smtClean="0"/>
              <a:t>A comparison of Jefferson county and </a:t>
            </a:r>
            <a:r>
              <a:rPr lang="en-US" sz="2200" dirty="0" err="1" smtClean="0"/>
              <a:t>mecklenburg</a:t>
            </a:r>
            <a:r>
              <a:rPr lang="en-US" sz="2200" dirty="0" smtClean="0"/>
              <a:t> county school districts</a:t>
            </a:r>
            <a:r>
              <a:rPr lang="en-US" dirty="0" smtClean="0"/>
              <a:t/>
            </a:r>
            <a:br>
              <a:rPr lang="en-US" dirty="0" smtClean="0"/>
            </a:br>
            <a:endParaRPr lang="en-US" dirty="0"/>
          </a:p>
        </p:txBody>
      </p:sp>
    </p:spTree>
    <p:extLst>
      <p:ext uri="{BB962C8B-B14F-4D97-AF65-F5344CB8AC3E}">
        <p14:creationId xmlns:p14="http://schemas.microsoft.com/office/powerpoint/2010/main" val="8058939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8"/>
        <p:cNvGrpSpPr/>
        <p:nvPr/>
      </p:nvGrpSpPr>
      <p:grpSpPr>
        <a:xfrm>
          <a:off x="0" y="0"/>
          <a:ext cx="0" cy="0"/>
          <a:chOff x="0" y="0"/>
          <a:chExt cx="0" cy="0"/>
        </a:xfrm>
      </p:grpSpPr>
      <p:sp>
        <p:nvSpPr>
          <p:cNvPr id="49" name="Shape 49"/>
          <p:cNvSpPr txBox="1">
            <a:spLocks noGrp="1"/>
          </p:cNvSpPr>
          <p:nvPr>
            <p:ph type="title"/>
          </p:nvPr>
        </p:nvSpPr>
        <p:spPr>
          <a:xfrm>
            <a:off x="457200" y="220847"/>
            <a:ext cx="8229600" cy="857250"/>
          </a:xfrm>
          <a:prstGeom prst="rect">
            <a:avLst/>
          </a:prstGeom>
          <a:noFill/>
          <a:ln>
            <a:noFill/>
          </a:ln>
        </p:spPr>
        <p:txBody>
          <a:bodyPr lIns="91425" tIns="91425" rIns="91425" bIns="91425" anchor="ctr" anchorCtr="0">
            <a:noAutofit/>
          </a:bodyPr>
          <a:lstStyle/>
          <a:p>
            <a:pPr marL="0" marR="0" lvl="0" indent="0" algn="r" rtl="0">
              <a:lnSpc>
                <a:spcPct val="100000"/>
              </a:lnSpc>
              <a:spcBef>
                <a:spcPts val="0"/>
              </a:spcBef>
              <a:spcAft>
                <a:spcPts val="0"/>
              </a:spcAft>
              <a:buClr>
                <a:schemeClr val="dk1"/>
              </a:buClr>
              <a:buSzPct val="25000"/>
              <a:buFont typeface="Cabin"/>
              <a:buNone/>
            </a:pPr>
            <a:r>
              <a:rPr lang="en-US" sz="2800" b="0" i="0" u="none" strike="noStrike" cap="none" dirty="0" smtClean="0">
                <a:solidFill>
                  <a:schemeClr val="dk1"/>
                </a:solidFill>
                <a:latin typeface="Helvetica"/>
                <a:ea typeface="Arial Narrow"/>
                <a:cs typeface="Helvetica"/>
                <a:sym typeface="Arial Narrow"/>
              </a:rPr>
              <a:t>Motivation</a:t>
            </a:r>
            <a:endParaRPr lang="en-US" sz="2800" b="0" i="0" u="none" strike="noStrike" cap="none" dirty="0">
              <a:solidFill>
                <a:schemeClr val="dk1"/>
              </a:solidFill>
              <a:latin typeface="Helvetica"/>
              <a:ea typeface="Arial Narrow"/>
              <a:cs typeface="Helvetica"/>
              <a:sym typeface="Arial Narrow"/>
            </a:endParaRPr>
          </a:p>
        </p:txBody>
      </p:sp>
      <p:sp>
        <p:nvSpPr>
          <p:cNvPr id="50" name="Shape 50"/>
          <p:cNvSpPr txBox="1">
            <a:spLocks noGrp="1"/>
          </p:cNvSpPr>
          <p:nvPr>
            <p:ph type="body" idx="1"/>
          </p:nvPr>
        </p:nvSpPr>
        <p:spPr>
          <a:xfrm>
            <a:off x="457200" y="834628"/>
            <a:ext cx="8229600" cy="3718322"/>
          </a:xfrm>
          <a:prstGeom prst="rect">
            <a:avLst/>
          </a:prstGeom>
          <a:noFill/>
          <a:ln>
            <a:noFill/>
          </a:ln>
        </p:spPr>
        <p:txBody>
          <a:bodyPr lIns="91425" tIns="91425" rIns="91425" bIns="91425" anchor="t" anchorCtr="0">
            <a:noAutofit/>
          </a:bodyPr>
          <a:lstStyle/>
          <a:p>
            <a:pPr marL="457200" indent="-457200">
              <a:spcBef>
                <a:spcPts val="0"/>
              </a:spcBef>
            </a:pPr>
            <a:r>
              <a:rPr lang="en-US" sz="2400" dirty="0">
                <a:latin typeface="Trebuchet MS" charset="0"/>
                <a:ea typeface="Trebuchet MS" charset="0"/>
                <a:cs typeface="Trebuchet MS" charset="0"/>
              </a:rPr>
              <a:t>Although segregation was deemed unconstitutional more than 50 years ago, many schools across the country remain segregated due to state and country </a:t>
            </a:r>
            <a:r>
              <a:rPr lang="en-US" sz="2400" dirty="0" smtClean="0">
                <a:latin typeface="Trebuchet MS" charset="0"/>
                <a:ea typeface="Trebuchet MS" charset="0"/>
                <a:cs typeface="Trebuchet MS" charset="0"/>
              </a:rPr>
              <a:t>policies </a:t>
            </a:r>
            <a:endParaRPr lang="en-US" sz="2400" dirty="0">
              <a:latin typeface="Trebuchet MS" charset="0"/>
              <a:ea typeface="Trebuchet MS" charset="0"/>
              <a:cs typeface="Trebuchet MS" charset="0"/>
            </a:endParaRPr>
          </a:p>
          <a:p>
            <a:pPr marL="457200" indent="-457200">
              <a:spcBef>
                <a:spcPts val="0"/>
              </a:spcBef>
            </a:pPr>
            <a:r>
              <a:rPr lang="en-US" sz="2400" dirty="0">
                <a:latin typeface="Trebuchet MS" charset="0"/>
                <a:ea typeface="Trebuchet MS" charset="0"/>
                <a:cs typeface="Trebuchet MS" charset="0"/>
              </a:rPr>
              <a:t>Students in segregated schools are often deprived of the positive outcomes associated with integrated school </a:t>
            </a:r>
            <a:r>
              <a:rPr lang="en-US" sz="2400" dirty="0" smtClean="0">
                <a:latin typeface="Trebuchet MS" charset="0"/>
                <a:ea typeface="Trebuchet MS" charset="0"/>
                <a:cs typeface="Trebuchet MS" charset="0"/>
              </a:rPr>
              <a:t>settings*: </a:t>
            </a:r>
          </a:p>
          <a:p>
            <a:pPr marL="804862" lvl="1" indent="-457200">
              <a:spcBef>
                <a:spcPts val="0"/>
              </a:spcBef>
            </a:pPr>
            <a:r>
              <a:rPr lang="en-US" sz="1800" dirty="0" smtClean="0">
                <a:latin typeface="Trebuchet MS" charset="0"/>
                <a:ea typeface="Trebuchet MS" charset="0"/>
                <a:cs typeface="Trebuchet MS" charset="0"/>
              </a:rPr>
              <a:t>better </a:t>
            </a:r>
            <a:r>
              <a:rPr lang="en-US" sz="1800" dirty="0">
                <a:latin typeface="Trebuchet MS" charset="0"/>
                <a:ea typeface="Trebuchet MS" charset="0"/>
                <a:cs typeface="Trebuchet MS" charset="0"/>
              </a:rPr>
              <a:t>critical </a:t>
            </a:r>
            <a:r>
              <a:rPr lang="en-US" sz="1800" dirty="0" smtClean="0">
                <a:latin typeface="Trebuchet MS" charset="0"/>
                <a:ea typeface="Trebuchet MS" charset="0"/>
                <a:cs typeface="Trebuchet MS" charset="0"/>
              </a:rPr>
              <a:t>thinking</a:t>
            </a:r>
          </a:p>
          <a:p>
            <a:pPr marL="804862" lvl="1" indent="-457200">
              <a:spcBef>
                <a:spcPts val="0"/>
              </a:spcBef>
            </a:pPr>
            <a:r>
              <a:rPr lang="en-US" sz="1800" dirty="0" smtClean="0">
                <a:latin typeface="Trebuchet MS" charset="0"/>
                <a:ea typeface="Trebuchet MS" charset="0"/>
                <a:cs typeface="Trebuchet MS" charset="0"/>
              </a:rPr>
              <a:t>communication</a:t>
            </a:r>
          </a:p>
          <a:p>
            <a:pPr marL="804862" lvl="1" indent="-457200">
              <a:spcBef>
                <a:spcPts val="0"/>
              </a:spcBef>
            </a:pPr>
            <a:r>
              <a:rPr lang="en-US" sz="1800" dirty="0" smtClean="0">
                <a:latin typeface="Trebuchet MS" charset="0"/>
                <a:ea typeface="Trebuchet MS" charset="0"/>
                <a:cs typeface="Trebuchet MS" charset="0"/>
              </a:rPr>
              <a:t>social skills</a:t>
            </a:r>
          </a:p>
          <a:p>
            <a:pPr marL="804862" lvl="1" indent="-457200">
              <a:spcBef>
                <a:spcPts val="0"/>
              </a:spcBef>
            </a:pPr>
            <a:r>
              <a:rPr lang="en-US" sz="1800" dirty="0" smtClean="0">
                <a:latin typeface="Trebuchet MS" charset="0"/>
                <a:ea typeface="Trebuchet MS" charset="0"/>
                <a:cs typeface="Trebuchet MS" charset="0"/>
              </a:rPr>
              <a:t>lack </a:t>
            </a:r>
            <a:r>
              <a:rPr lang="en-US" sz="1800" dirty="0">
                <a:latin typeface="Trebuchet MS" charset="0"/>
                <a:ea typeface="Trebuchet MS" charset="0"/>
                <a:cs typeface="Trebuchet MS" charset="0"/>
              </a:rPr>
              <a:t>of poverty</a:t>
            </a:r>
          </a:p>
        </p:txBody>
      </p:sp>
      <p:sp>
        <p:nvSpPr>
          <p:cNvPr id="2" name="TextBox 1"/>
          <p:cNvSpPr txBox="1"/>
          <p:nvPr/>
        </p:nvSpPr>
        <p:spPr>
          <a:xfrm>
            <a:off x="685800" y="4705350"/>
            <a:ext cx="8001000" cy="646331"/>
          </a:xfrm>
          <a:prstGeom prst="rect">
            <a:avLst/>
          </a:prstGeom>
          <a:noFill/>
        </p:spPr>
        <p:txBody>
          <a:bodyPr wrap="square" rtlCol="0">
            <a:spAutoFit/>
          </a:bodyPr>
          <a:lstStyle/>
          <a:p>
            <a:r>
              <a:rPr lang="en-US" sz="1200" dirty="0" smtClean="0">
                <a:latin typeface="Trebuchet MS"/>
                <a:cs typeface="Trebuchet MS"/>
              </a:rPr>
              <a:t>*</a:t>
            </a:r>
            <a:r>
              <a:rPr lang="en-US" sz="1200" dirty="0" err="1" smtClean="0">
                <a:latin typeface="Trebuchet MS"/>
                <a:cs typeface="Trebuchet MS"/>
              </a:rPr>
              <a:t>Orfield</a:t>
            </a:r>
            <a:r>
              <a:rPr lang="en-US" sz="1200" dirty="0">
                <a:latin typeface="Trebuchet MS"/>
                <a:cs typeface="Trebuchet MS"/>
              </a:rPr>
              <a:t>, G., Frankenberg, E., </a:t>
            </a:r>
            <a:r>
              <a:rPr lang="en-US" sz="1200" dirty="0" err="1">
                <a:latin typeface="Trebuchet MS"/>
                <a:cs typeface="Trebuchet MS"/>
              </a:rPr>
              <a:t>Ee</a:t>
            </a:r>
            <a:r>
              <a:rPr lang="en-US" sz="1200" dirty="0">
                <a:latin typeface="Trebuchet MS"/>
                <a:cs typeface="Trebuchet MS"/>
              </a:rPr>
              <a:t>, J., &amp; </a:t>
            </a:r>
            <a:r>
              <a:rPr lang="en-US" sz="1200" dirty="0" err="1">
                <a:latin typeface="Trebuchet MS"/>
                <a:cs typeface="Trebuchet MS"/>
              </a:rPr>
              <a:t>Kuscera</a:t>
            </a:r>
            <a:r>
              <a:rPr lang="en-US" sz="1200" dirty="0">
                <a:latin typeface="Trebuchet MS"/>
                <a:cs typeface="Trebuchet MS"/>
              </a:rPr>
              <a:t>, J. (2014, May 25). Brown at 60: Great Progress, a Long Retreat and an Uncertain Future. Civil Rights Project.</a:t>
            </a:r>
          </a:p>
          <a:p>
            <a:endParaRPr lang="en-US" sz="1200" dirty="0">
              <a:latin typeface="Gill Sans Light"/>
              <a:cs typeface="Gill Sans Light"/>
            </a:endParaRPr>
          </a:p>
        </p:txBody>
      </p:sp>
    </p:spTree>
    <p:extLst>
      <p:ext uri="{BB962C8B-B14F-4D97-AF65-F5344CB8AC3E}">
        <p14:creationId xmlns:p14="http://schemas.microsoft.com/office/powerpoint/2010/main" val="47978542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sp>
        <p:nvSpPr>
          <p:cNvPr id="55" name="Shape 55"/>
          <p:cNvSpPr txBox="1">
            <a:spLocks noGrp="1"/>
          </p:cNvSpPr>
          <p:nvPr>
            <p:ph type="title"/>
          </p:nvPr>
        </p:nvSpPr>
        <p:spPr>
          <a:xfrm>
            <a:off x="457200" y="220847"/>
            <a:ext cx="8229600" cy="857250"/>
          </a:xfrm>
          <a:prstGeom prst="rect">
            <a:avLst/>
          </a:prstGeom>
          <a:noFill/>
          <a:ln>
            <a:noFill/>
          </a:ln>
        </p:spPr>
        <p:txBody>
          <a:bodyPr lIns="91425" tIns="91425" rIns="91425" bIns="91425" anchor="ctr" anchorCtr="0">
            <a:noAutofit/>
          </a:bodyPr>
          <a:lstStyle/>
          <a:p>
            <a:pPr marL="0" marR="0" lvl="0" indent="0" algn="r" rtl="0">
              <a:lnSpc>
                <a:spcPct val="100000"/>
              </a:lnSpc>
              <a:spcBef>
                <a:spcPts val="0"/>
              </a:spcBef>
              <a:spcAft>
                <a:spcPts val="0"/>
              </a:spcAft>
              <a:buClr>
                <a:schemeClr val="dk1"/>
              </a:buClr>
              <a:buSzPct val="25000"/>
              <a:buFont typeface="Cabin"/>
              <a:buNone/>
            </a:pPr>
            <a:r>
              <a:rPr lang="en-US" sz="2800" b="0" i="0" u="none" strike="noStrike" cap="none">
                <a:solidFill>
                  <a:schemeClr val="dk1"/>
                </a:solidFill>
                <a:latin typeface="Arial Narrow"/>
                <a:ea typeface="Arial Narrow"/>
                <a:cs typeface="Arial Narrow"/>
                <a:sym typeface="Arial Narrow"/>
              </a:rPr>
              <a:t>Research Questions</a:t>
            </a:r>
          </a:p>
        </p:txBody>
      </p:sp>
      <p:sp>
        <p:nvSpPr>
          <p:cNvPr id="56" name="Shape 56"/>
          <p:cNvSpPr txBox="1">
            <a:spLocks noGrp="1"/>
          </p:cNvSpPr>
          <p:nvPr>
            <p:ph type="body" idx="1"/>
          </p:nvPr>
        </p:nvSpPr>
        <p:spPr>
          <a:xfrm>
            <a:off x="457200" y="837754"/>
            <a:ext cx="8229600" cy="3860100"/>
          </a:xfrm>
          <a:prstGeom prst="rect">
            <a:avLst/>
          </a:prstGeom>
          <a:noFill/>
          <a:ln>
            <a:noFill/>
          </a:ln>
        </p:spPr>
        <p:txBody>
          <a:bodyPr lIns="91425" tIns="91425" rIns="91425" bIns="91425" anchor="t" anchorCtr="0">
            <a:noAutofit/>
          </a:bodyPr>
          <a:lstStyle/>
          <a:p>
            <a:pPr marL="457200" indent="-457200">
              <a:spcBef>
                <a:spcPts val="0"/>
              </a:spcBef>
              <a:buFont typeface="Arial" charset="0"/>
              <a:buChar char="•"/>
            </a:pPr>
            <a:r>
              <a:rPr lang="en-US" sz="2400" dirty="0">
                <a:latin typeface="Trebuchet MS" charset="0"/>
                <a:ea typeface="Trebuchet MS" charset="0"/>
                <a:cs typeface="Trebuchet MS" charset="0"/>
              </a:rPr>
              <a:t>Jefferson County has implemented a complex integration plan. Can a difference in the racial distribution of students be distinguished when compared to an integration plan based solely on location?</a:t>
            </a:r>
          </a:p>
          <a:p>
            <a:pPr marL="457200" indent="-457200">
              <a:spcBef>
                <a:spcPts val="0"/>
              </a:spcBef>
              <a:buFont typeface="Arial" charset="0"/>
              <a:buChar char="•"/>
            </a:pPr>
            <a:r>
              <a:rPr lang="en-US" sz="2400" dirty="0">
                <a:latin typeface="Trebuchet MS" charset="0"/>
                <a:ea typeface="Trebuchet MS" charset="0"/>
                <a:cs typeface="Trebuchet MS" charset="0"/>
              </a:rPr>
              <a:t>Are Jefferson County schools more racially </a:t>
            </a:r>
            <a:r>
              <a:rPr lang="en-US" sz="2400" dirty="0" smtClean="0">
                <a:latin typeface="Trebuchet MS" charset="0"/>
                <a:ea typeface="Trebuchet MS" charset="0"/>
                <a:cs typeface="Trebuchet MS" charset="0"/>
              </a:rPr>
              <a:t>integrated?</a:t>
            </a:r>
          </a:p>
          <a:p>
            <a:pPr marL="804862" lvl="1" indent="-457200">
              <a:spcBef>
                <a:spcPts val="0"/>
              </a:spcBef>
            </a:pPr>
            <a:r>
              <a:rPr lang="en-US" sz="2000" dirty="0" smtClean="0">
                <a:latin typeface="Trebuchet MS" charset="0"/>
                <a:ea typeface="Trebuchet MS" charset="0"/>
                <a:cs typeface="Trebuchet MS" charset="0"/>
              </a:rPr>
              <a:t>Can the integration be demonstrated spatially?</a:t>
            </a:r>
          </a:p>
          <a:p>
            <a:pPr marL="804862" lvl="1" indent="-457200">
              <a:spcBef>
                <a:spcPts val="0"/>
              </a:spcBef>
            </a:pPr>
            <a:r>
              <a:rPr lang="en-US" sz="2000" dirty="0" smtClean="0">
                <a:latin typeface="Trebuchet MS" charset="0"/>
                <a:ea typeface="Trebuchet MS" charset="0"/>
                <a:cs typeface="Trebuchet MS" charset="0"/>
              </a:rPr>
              <a:t>Is the plan to achieve its goals of desegregation working?</a:t>
            </a:r>
            <a:endParaRPr lang="en-US" sz="2000" dirty="0">
              <a:latin typeface="Trebuchet MS" charset="0"/>
              <a:ea typeface="Trebuchet MS" charset="0"/>
              <a:cs typeface="Trebuchet MS" charset="0"/>
            </a:endParaRPr>
          </a:p>
          <a:p>
            <a:pPr marL="457200" marR="0" lvl="0" indent="0" algn="l" rtl="0">
              <a:lnSpc>
                <a:spcPct val="100000"/>
              </a:lnSpc>
              <a:spcBef>
                <a:spcPts val="0"/>
              </a:spcBef>
              <a:spcAft>
                <a:spcPts val="0"/>
              </a:spcAft>
              <a:buNone/>
            </a:pPr>
            <a:endParaRPr dirty="0"/>
          </a:p>
        </p:txBody>
      </p:sp>
    </p:spTree>
    <p:extLst>
      <p:ext uri="{BB962C8B-B14F-4D97-AF65-F5344CB8AC3E}">
        <p14:creationId xmlns:p14="http://schemas.microsoft.com/office/powerpoint/2010/main" val="126235311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3" name="Shape 63"/>
          <p:cNvSpPr txBox="1">
            <a:spLocks noGrp="1"/>
          </p:cNvSpPr>
          <p:nvPr>
            <p:ph type="title"/>
          </p:nvPr>
        </p:nvSpPr>
        <p:spPr>
          <a:prstGeom prst="rect">
            <a:avLst/>
          </a:prstGeom>
        </p:spPr>
        <p:txBody>
          <a:bodyPr lIns="91425" tIns="91425" rIns="91425" bIns="91425" anchor="ctr" anchorCtr="0">
            <a:noAutofit/>
          </a:bodyPr>
          <a:lstStyle/>
          <a:p>
            <a:pPr lvl="0">
              <a:spcBef>
                <a:spcPts val="0"/>
              </a:spcBef>
              <a:buNone/>
            </a:pPr>
            <a:r>
              <a:rPr lang="en-US" dirty="0" smtClean="0"/>
              <a:t>Policy Review</a:t>
            </a:r>
            <a:endParaRPr lang="en-US" dirty="0"/>
          </a:p>
        </p:txBody>
      </p:sp>
      <p:sp>
        <p:nvSpPr>
          <p:cNvPr id="3" name="Text Placeholder 2"/>
          <p:cNvSpPr>
            <a:spLocks noGrp="1"/>
          </p:cNvSpPr>
          <p:nvPr>
            <p:ph type="body" idx="1"/>
          </p:nvPr>
        </p:nvSpPr>
        <p:spPr/>
        <p:txBody>
          <a:bodyPr/>
          <a:lstStyle/>
          <a:p>
            <a:r>
              <a:rPr lang="en-US" dirty="0" smtClean="0"/>
              <a:t>Jefferson County	</a:t>
            </a:r>
            <a:endParaRPr lang="en-US" dirty="0"/>
          </a:p>
        </p:txBody>
      </p:sp>
      <p:sp>
        <p:nvSpPr>
          <p:cNvPr id="4" name="Content Placeholder 3"/>
          <p:cNvSpPr>
            <a:spLocks noGrp="1"/>
          </p:cNvSpPr>
          <p:nvPr>
            <p:ph sz="half" idx="2"/>
          </p:nvPr>
        </p:nvSpPr>
        <p:spPr/>
        <p:txBody>
          <a:bodyPr>
            <a:normAutofit fontScale="25000" lnSpcReduction="20000"/>
          </a:bodyPr>
          <a:lstStyle/>
          <a:p>
            <a:pPr marL="457200" indent="-457200"/>
            <a:r>
              <a:rPr lang="en-US" sz="6400" b="1" dirty="0">
                <a:latin typeface="Trebuchet MS" charset="0"/>
                <a:ea typeface="Trebuchet MS" charset="0"/>
                <a:cs typeface="Trebuchet MS" charset="0"/>
              </a:rPr>
              <a:t>1975: </a:t>
            </a:r>
            <a:r>
              <a:rPr lang="en-US" sz="6400" dirty="0">
                <a:latin typeface="Trebuchet MS" charset="0"/>
                <a:ea typeface="Trebuchet MS" charset="0"/>
                <a:cs typeface="Trebuchet MS" charset="0"/>
              </a:rPr>
              <a:t>Kentucky Board of Education mandates a race-based busing system to promote desegregation. </a:t>
            </a:r>
            <a:endParaRPr lang="en-US" sz="6400" b="1" dirty="0">
              <a:latin typeface="Trebuchet MS" charset="0"/>
              <a:ea typeface="Trebuchet MS" charset="0"/>
              <a:cs typeface="Trebuchet MS" charset="0"/>
            </a:endParaRPr>
          </a:p>
          <a:p>
            <a:pPr marL="457200" indent="-457200"/>
            <a:r>
              <a:rPr lang="en-US" sz="6400" b="1" dirty="0">
                <a:latin typeface="Trebuchet MS" charset="0"/>
                <a:ea typeface="Trebuchet MS" charset="0"/>
                <a:cs typeface="Trebuchet MS" charset="0"/>
              </a:rPr>
              <a:t>2007:</a:t>
            </a:r>
            <a:r>
              <a:rPr lang="en-US" sz="6400" i="1" dirty="0">
                <a:latin typeface="Trebuchet MS" charset="0"/>
                <a:ea typeface="Trebuchet MS" charset="0"/>
                <a:cs typeface="Trebuchet MS" charset="0"/>
              </a:rPr>
              <a:t> Meredith vs. Jefferson County Public School </a:t>
            </a:r>
            <a:r>
              <a:rPr lang="en-US" sz="6400" dirty="0">
                <a:latin typeface="Trebuchet MS" charset="0"/>
                <a:ea typeface="Trebuchet MS" charset="0"/>
                <a:cs typeface="Trebuchet MS" charset="0"/>
              </a:rPr>
              <a:t>: Deemed unconstitutional to integrate schools solely on the basis of race. A new plan that aspires to create integrated clusters on the basis of income, family education level, and percent whiteness was developed and is currently in place.</a:t>
            </a:r>
          </a:p>
          <a:p>
            <a:endParaRPr lang="en-US" dirty="0"/>
          </a:p>
        </p:txBody>
      </p:sp>
      <p:sp>
        <p:nvSpPr>
          <p:cNvPr id="8" name="Text Placeholder 7"/>
          <p:cNvSpPr>
            <a:spLocks noGrp="1"/>
          </p:cNvSpPr>
          <p:nvPr>
            <p:ph type="body" sz="quarter" idx="3"/>
          </p:nvPr>
        </p:nvSpPr>
        <p:spPr>
          <a:xfrm>
            <a:off x="4482544" y="1033462"/>
            <a:ext cx="4041775" cy="479822"/>
          </a:xfrm>
        </p:spPr>
        <p:txBody>
          <a:bodyPr/>
          <a:lstStyle/>
          <a:p>
            <a:pPr algn="ctr"/>
            <a:r>
              <a:rPr lang="en-US" sz="2000" b="0" dirty="0" smtClean="0"/>
              <a:t>Elementary School Clusters</a:t>
            </a:r>
            <a:endParaRPr lang="en-US" sz="2000" b="0" dirty="0"/>
          </a:p>
        </p:txBody>
      </p:sp>
      <p:pic>
        <p:nvPicPr>
          <p:cNvPr id="15" name="Content Placeholder 14"/>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4645033" y="1513284"/>
            <a:ext cx="4041775" cy="2558085"/>
          </a:xfrm>
          <a:prstGeom prst="rect">
            <a:avLst/>
          </a:prstGeom>
        </p:spPr>
      </p:pic>
    </p:spTree>
    <p:extLst>
      <p:ext uri="{BB962C8B-B14F-4D97-AF65-F5344CB8AC3E}">
        <p14:creationId xmlns:p14="http://schemas.microsoft.com/office/powerpoint/2010/main" val="91885136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Policy Review Continued</a:t>
            </a:r>
            <a:endParaRPr lang="en-US" dirty="0"/>
          </a:p>
        </p:txBody>
      </p:sp>
      <p:sp>
        <p:nvSpPr>
          <p:cNvPr id="3" name="Text Placeholder 2"/>
          <p:cNvSpPr>
            <a:spLocks noGrp="1"/>
          </p:cNvSpPr>
          <p:nvPr>
            <p:ph type="body" idx="1"/>
          </p:nvPr>
        </p:nvSpPr>
        <p:spPr/>
        <p:txBody>
          <a:bodyPr/>
          <a:lstStyle/>
          <a:p>
            <a:r>
              <a:rPr lang="en-US" dirty="0" smtClean="0"/>
              <a:t>Mecklenburg County</a:t>
            </a:r>
            <a:endParaRPr lang="en-US" dirty="0"/>
          </a:p>
        </p:txBody>
      </p:sp>
      <p:sp>
        <p:nvSpPr>
          <p:cNvPr id="4" name="Content Placeholder 3"/>
          <p:cNvSpPr>
            <a:spLocks noGrp="1"/>
          </p:cNvSpPr>
          <p:nvPr>
            <p:ph sz="half" idx="2"/>
          </p:nvPr>
        </p:nvSpPr>
        <p:spPr/>
        <p:txBody>
          <a:bodyPr>
            <a:noAutofit/>
          </a:bodyPr>
          <a:lstStyle/>
          <a:p>
            <a:pPr marL="685800" indent="-685800">
              <a:buFont typeface="Arial" charset="0"/>
              <a:buChar char="•"/>
            </a:pPr>
            <a:r>
              <a:rPr lang="en-US" sz="1600" b="1" dirty="0">
                <a:latin typeface="Trebuchet MS" charset="0"/>
                <a:ea typeface="Trebuchet MS" charset="0"/>
                <a:cs typeface="Trebuchet MS" charset="0"/>
              </a:rPr>
              <a:t>1971</a:t>
            </a:r>
            <a:r>
              <a:rPr lang="en-US" sz="1600" dirty="0">
                <a:latin typeface="Trebuchet MS" charset="0"/>
                <a:ea typeface="Trebuchet MS" charset="0"/>
                <a:cs typeface="Trebuchet MS" charset="0"/>
              </a:rPr>
              <a:t> </a:t>
            </a:r>
            <a:r>
              <a:rPr lang="en-US" sz="1600" i="1" dirty="0">
                <a:latin typeface="Trebuchet MS" charset="0"/>
                <a:ea typeface="Trebuchet MS" charset="0"/>
                <a:cs typeface="Trebuchet MS" charset="0"/>
              </a:rPr>
              <a:t>Swann vs. Charlotte-Mecklenburg Board of Education</a:t>
            </a:r>
            <a:r>
              <a:rPr lang="en-US" sz="1600" dirty="0">
                <a:latin typeface="Trebuchet MS" charset="0"/>
                <a:ea typeface="Trebuchet MS" charset="0"/>
                <a:cs typeface="Trebuchet MS" charset="0"/>
              </a:rPr>
              <a:t>: The Supreme Court’s  first metropolitan wide desegregation decision. </a:t>
            </a:r>
          </a:p>
          <a:p>
            <a:pPr marL="685800" indent="-685800">
              <a:buFont typeface="Arial" charset="0"/>
              <a:buChar char="•"/>
            </a:pPr>
            <a:r>
              <a:rPr lang="en-US" sz="1600" b="1" dirty="0">
                <a:latin typeface="Trebuchet MS" charset="0"/>
                <a:ea typeface="Trebuchet MS" charset="0"/>
                <a:cs typeface="Trebuchet MS" charset="0"/>
              </a:rPr>
              <a:t>2002:</a:t>
            </a:r>
            <a:r>
              <a:rPr lang="en-US" sz="1600" dirty="0">
                <a:latin typeface="Trebuchet MS" charset="0"/>
                <a:ea typeface="Trebuchet MS" charset="0"/>
                <a:cs typeface="Trebuchet MS" charset="0"/>
              </a:rPr>
              <a:t> Racial based integration ended. Public schools began to re-segregate and have remained so to present times. Students are assigned to schools solely based on geographic location.</a:t>
            </a:r>
          </a:p>
          <a:p>
            <a:endParaRPr lang="en-US" sz="1600" dirty="0"/>
          </a:p>
        </p:txBody>
      </p:sp>
      <p:sp>
        <p:nvSpPr>
          <p:cNvPr id="5" name="Text Placeholder 4"/>
          <p:cNvSpPr>
            <a:spLocks noGrp="1"/>
          </p:cNvSpPr>
          <p:nvPr>
            <p:ph type="body" sz="quarter" idx="3"/>
          </p:nvPr>
        </p:nvSpPr>
        <p:spPr/>
        <p:txBody>
          <a:bodyPr/>
          <a:lstStyle/>
          <a:p>
            <a:pPr algn="ctr"/>
            <a:r>
              <a:rPr lang="en-US" sz="2000" b="0" dirty="0"/>
              <a:t>Elementary School </a:t>
            </a:r>
            <a:r>
              <a:rPr lang="en-US" sz="2000" b="0" dirty="0" smtClean="0"/>
              <a:t>Assignment</a:t>
            </a:r>
            <a:endParaRPr lang="en-US" sz="2000" b="0" dirty="0"/>
          </a:p>
        </p:txBody>
      </p:sp>
      <p:pic>
        <p:nvPicPr>
          <p:cNvPr id="7" name="Content Placeholder 6"/>
          <p:cNvPicPr>
            <a:picLocks noGrp="1" noChangeAspect="1"/>
          </p:cNvPicPr>
          <p:nvPr>
            <p:ph sz="quarter" idx="4"/>
          </p:nvPr>
        </p:nvPicPr>
        <p:blipFill>
          <a:blip r:embed="rId2"/>
          <a:stretch>
            <a:fillRect/>
          </a:stretch>
        </p:blipFill>
        <p:spPr>
          <a:xfrm>
            <a:off x="5485278" y="1512888"/>
            <a:ext cx="2361269" cy="2963862"/>
          </a:xfrm>
          <a:prstGeom prst="rect">
            <a:avLst/>
          </a:prstGeom>
        </p:spPr>
      </p:pic>
    </p:spTree>
    <p:extLst>
      <p:ext uri="{BB962C8B-B14F-4D97-AF65-F5344CB8AC3E}">
        <p14:creationId xmlns:p14="http://schemas.microsoft.com/office/powerpoint/2010/main" val="3960585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334889" y="1123950"/>
            <a:ext cx="8491307" cy="4038600"/>
            <a:chOff x="411089" y="1200150"/>
            <a:chExt cx="8491307" cy="4038600"/>
          </a:xfrm>
        </p:grpSpPr>
        <p:pic>
          <p:nvPicPr>
            <p:cNvPr id="10" name="Picture 9"/>
            <p:cNvPicPr>
              <a:picLocks noChangeAspect="1"/>
            </p:cNvPicPr>
            <p:nvPr/>
          </p:nvPicPr>
          <p:blipFill>
            <a:blip r:embed="rId3"/>
            <a:stretch>
              <a:fillRect/>
            </a:stretch>
          </p:blipFill>
          <p:spPr>
            <a:xfrm>
              <a:off x="457200" y="4578350"/>
              <a:ext cx="8275712" cy="660400"/>
            </a:xfrm>
            <a:prstGeom prst="rect">
              <a:avLst/>
            </a:prstGeom>
          </p:spPr>
        </p:pic>
        <p:pic>
          <p:nvPicPr>
            <p:cNvPr id="37"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251253" y="1885950"/>
              <a:ext cx="2452958" cy="1223413"/>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38" name="TextBox 37"/>
            <p:cNvSpPr txBox="1"/>
            <p:nvPr/>
          </p:nvSpPr>
          <p:spPr>
            <a:xfrm>
              <a:off x="6992488" y="1200150"/>
              <a:ext cx="1138979" cy="523220"/>
            </a:xfrm>
            <a:prstGeom prst="rect">
              <a:avLst/>
            </a:prstGeom>
            <a:noFill/>
          </p:spPr>
          <p:txBody>
            <a:bodyPr wrap="none" rtlCol="0">
              <a:spAutoFit/>
            </a:bodyPr>
            <a:lstStyle/>
            <a:p>
              <a:r>
                <a:rPr lang="en-US" sz="2800" b="1" dirty="0" smtClean="0">
                  <a:solidFill>
                    <a:srgbClr val="6F1743"/>
                  </a:solidFill>
                  <a:effectLst>
                    <a:outerShdw blurRad="50800" dist="38100" dir="2700000" algn="tl" rotWithShape="0">
                      <a:srgbClr val="000000">
                        <a:alpha val="43000"/>
                      </a:srgbClr>
                    </a:outerShdw>
                  </a:effectLst>
                  <a:latin typeface="Gill Sans Light"/>
                  <a:cs typeface="Gill Sans Light"/>
                </a:rPr>
                <a:t>People</a:t>
              </a:r>
              <a:endParaRPr lang="en-US" sz="2800" b="1" dirty="0">
                <a:solidFill>
                  <a:srgbClr val="6F1743"/>
                </a:solidFill>
                <a:effectLst>
                  <a:outerShdw blurRad="50800" dist="38100" dir="2700000" algn="tl" rotWithShape="0">
                    <a:srgbClr val="000000">
                      <a:alpha val="43000"/>
                    </a:srgbClr>
                  </a:outerShdw>
                </a:effectLst>
                <a:latin typeface="Gill Sans Light"/>
                <a:cs typeface="Gill Sans Light"/>
              </a:endParaRPr>
            </a:p>
          </p:txBody>
        </p:sp>
        <p:sp>
          <p:nvSpPr>
            <p:cNvPr id="39" name="TextBox 38"/>
            <p:cNvSpPr txBox="1"/>
            <p:nvPr/>
          </p:nvSpPr>
          <p:spPr>
            <a:xfrm>
              <a:off x="6202094" y="2908800"/>
              <a:ext cx="2700302" cy="2246769"/>
            </a:xfrm>
            <a:prstGeom prst="rect">
              <a:avLst/>
            </a:prstGeom>
            <a:noFill/>
          </p:spPr>
          <p:txBody>
            <a:bodyPr wrap="square" rtlCol="0">
              <a:spAutoFit/>
            </a:bodyPr>
            <a:lstStyle/>
            <a:p>
              <a:endParaRPr lang="en-US" sz="2000" dirty="0">
                <a:solidFill>
                  <a:prstClr val="black"/>
                </a:solidFill>
                <a:latin typeface="Gill Sans Light"/>
                <a:cs typeface="Gill Sans Light"/>
              </a:endParaRPr>
            </a:p>
            <a:p>
              <a:pPr marL="342900" indent="-342900">
                <a:buFont typeface="Arial"/>
                <a:buChar char="•"/>
              </a:pPr>
              <a:r>
                <a:rPr lang="en-US" sz="2000" dirty="0" smtClean="0">
                  <a:solidFill>
                    <a:prstClr val="black"/>
                  </a:solidFill>
                  <a:latin typeface="Gill Sans Light"/>
                  <a:cs typeface="Gill Sans Light"/>
                </a:rPr>
                <a:t>Relationships</a:t>
              </a:r>
            </a:p>
            <a:p>
              <a:pPr marL="342900" indent="-342900">
                <a:buFont typeface="Arial"/>
                <a:buChar char="•"/>
              </a:pPr>
              <a:r>
                <a:rPr lang="en-US" sz="2000" dirty="0" smtClean="0">
                  <a:solidFill>
                    <a:prstClr val="black"/>
                  </a:solidFill>
                  <a:latin typeface="Gill Sans Light"/>
                  <a:cs typeface="Gill Sans Light"/>
                </a:rPr>
                <a:t>Location</a:t>
              </a:r>
            </a:p>
            <a:p>
              <a:pPr marL="342900" indent="-342900">
                <a:buFont typeface="Arial"/>
                <a:buChar char="•"/>
              </a:pPr>
              <a:r>
                <a:rPr lang="en-US" sz="2000" dirty="0" smtClean="0">
                  <a:solidFill>
                    <a:prstClr val="black"/>
                  </a:solidFill>
                  <a:latin typeface="Gill Sans Light"/>
                  <a:cs typeface="Gill Sans Light"/>
                </a:rPr>
                <a:t>Economic Condition</a:t>
              </a:r>
              <a:endParaRPr lang="en-US" sz="2000" dirty="0">
                <a:solidFill>
                  <a:prstClr val="black"/>
                </a:solidFill>
                <a:latin typeface="Gill Sans Light"/>
                <a:cs typeface="Gill Sans Light"/>
              </a:endParaRPr>
            </a:p>
            <a:p>
              <a:pPr marL="342900" indent="-342900">
                <a:buFont typeface="Arial"/>
                <a:buChar char="•"/>
              </a:pPr>
              <a:r>
                <a:rPr lang="en-US" sz="2000" dirty="0" smtClean="0">
                  <a:solidFill>
                    <a:prstClr val="black"/>
                  </a:solidFill>
                  <a:latin typeface="Gill Sans Light"/>
                  <a:cs typeface="Gill Sans Light"/>
                </a:rPr>
                <a:t>Communication</a:t>
              </a:r>
            </a:p>
            <a:p>
              <a:pPr marL="342900" indent="-342900">
                <a:buFont typeface="Arial"/>
                <a:buChar char="•"/>
              </a:pPr>
              <a:r>
                <a:rPr lang="en-US" sz="2000" dirty="0" smtClean="0">
                  <a:solidFill>
                    <a:prstClr val="black"/>
                  </a:solidFill>
                  <a:latin typeface="Gill Sans Light"/>
                  <a:cs typeface="Gill Sans Light"/>
                </a:rPr>
                <a:t>Activities 		</a:t>
              </a:r>
            </a:p>
            <a:p>
              <a:pPr marL="342900" indent="-342900">
                <a:buFont typeface="Arial"/>
                <a:buChar char="•"/>
              </a:pPr>
              <a:r>
                <a:rPr lang="en-US" sz="2000" dirty="0" smtClean="0">
                  <a:solidFill>
                    <a:prstClr val="black"/>
                  </a:solidFill>
                  <a:latin typeface="Gill Sans Light"/>
                  <a:cs typeface="Gill Sans Light"/>
                </a:rPr>
                <a:t>Health</a:t>
              </a:r>
            </a:p>
          </p:txBody>
        </p:sp>
        <p:pic>
          <p:nvPicPr>
            <p:cNvPr id="33" name="Picture 3"/>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b="13635"/>
            <a:stretch/>
          </p:blipFill>
          <p:spPr bwMode="auto">
            <a:xfrm>
              <a:off x="3371472" y="1885950"/>
              <a:ext cx="2518115" cy="1223306"/>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34" name="TextBox 33"/>
            <p:cNvSpPr txBox="1"/>
            <p:nvPr/>
          </p:nvSpPr>
          <p:spPr>
            <a:xfrm>
              <a:off x="3640515" y="1200150"/>
              <a:ext cx="1980029" cy="523220"/>
            </a:xfrm>
            <a:prstGeom prst="rect">
              <a:avLst/>
            </a:prstGeom>
            <a:noFill/>
          </p:spPr>
          <p:txBody>
            <a:bodyPr wrap="none" rtlCol="0">
              <a:spAutoFit/>
            </a:bodyPr>
            <a:lstStyle/>
            <a:p>
              <a:pPr algn="ctr"/>
              <a:r>
                <a:rPr lang="en-US" sz="2800" b="1" dirty="0" smtClean="0">
                  <a:solidFill>
                    <a:srgbClr val="6F1743"/>
                  </a:solidFill>
                  <a:effectLst>
                    <a:outerShdw blurRad="50800" dist="38100" dir="2700000" algn="tl" rotWithShape="0">
                      <a:srgbClr val="000000">
                        <a:alpha val="43000"/>
                      </a:srgbClr>
                    </a:outerShdw>
                  </a:effectLst>
                  <a:latin typeface="Gill Sans Light"/>
                  <a:cs typeface="Gill Sans Light"/>
                </a:rPr>
                <a:t>Environment</a:t>
              </a:r>
              <a:endParaRPr lang="en-US" sz="2800" b="1" dirty="0">
                <a:solidFill>
                  <a:srgbClr val="6F1743"/>
                </a:solidFill>
                <a:effectLst>
                  <a:outerShdw blurRad="50800" dist="38100" dir="2700000" algn="tl" rotWithShape="0">
                    <a:srgbClr val="000000">
                      <a:alpha val="43000"/>
                    </a:srgbClr>
                  </a:outerShdw>
                </a:effectLst>
                <a:latin typeface="Gill Sans Light"/>
                <a:cs typeface="Gill Sans Light"/>
              </a:endParaRPr>
            </a:p>
          </p:txBody>
        </p:sp>
        <p:sp>
          <p:nvSpPr>
            <p:cNvPr id="35" name="TextBox 34"/>
            <p:cNvSpPr txBox="1"/>
            <p:nvPr/>
          </p:nvSpPr>
          <p:spPr>
            <a:xfrm>
              <a:off x="3736083" y="2908800"/>
              <a:ext cx="1762021" cy="1631216"/>
            </a:xfrm>
            <a:prstGeom prst="rect">
              <a:avLst/>
            </a:prstGeom>
            <a:noFill/>
          </p:spPr>
          <p:txBody>
            <a:bodyPr wrap="none" rtlCol="0">
              <a:spAutoFit/>
            </a:bodyPr>
            <a:lstStyle/>
            <a:p>
              <a:pPr marL="342900" indent="-342900">
                <a:buFont typeface="Arial"/>
                <a:buChar char="•"/>
              </a:pPr>
              <a:endParaRPr lang="en-US" sz="2000" dirty="0" smtClean="0">
                <a:solidFill>
                  <a:prstClr val="black"/>
                </a:solidFill>
                <a:latin typeface="Gill Sans Light"/>
                <a:cs typeface="Gill Sans Light"/>
              </a:endParaRPr>
            </a:p>
            <a:p>
              <a:pPr marL="342900" indent="-342900">
                <a:buFont typeface="Arial"/>
                <a:buChar char="•"/>
              </a:pPr>
              <a:r>
                <a:rPr lang="en-US" sz="2000" dirty="0" smtClean="0">
                  <a:solidFill>
                    <a:prstClr val="black"/>
                  </a:solidFill>
                  <a:latin typeface="Gill Sans Light"/>
                  <a:cs typeface="Gill Sans Light"/>
                </a:rPr>
                <a:t>Climate</a:t>
              </a:r>
            </a:p>
            <a:p>
              <a:pPr marL="342900" indent="-342900">
                <a:buFont typeface="Arial"/>
                <a:buChar char="•"/>
              </a:pPr>
              <a:r>
                <a:rPr lang="en-US" sz="2000" dirty="0" smtClean="0">
                  <a:solidFill>
                    <a:prstClr val="black"/>
                  </a:solidFill>
                  <a:latin typeface="Gill Sans Light"/>
                  <a:cs typeface="Gill Sans Light"/>
                </a:rPr>
                <a:t>Pollution </a:t>
              </a:r>
            </a:p>
            <a:p>
              <a:pPr marL="342900" indent="-342900">
                <a:buFont typeface="Arial"/>
                <a:buChar char="•"/>
              </a:pPr>
              <a:r>
                <a:rPr lang="en-US" sz="2000" dirty="0" smtClean="0">
                  <a:solidFill>
                    <a:prstClr val="black"/>
                  </a:solidFill>
                  <a:latin typeface="Gill Sans Light"/>
                  <a:cs typeface="Gill Sans Light"/>
                </a:rPr>
                <a:t>Noise</a:t>
              </a:r>
            </a:p>
            <a:p>
              <a:pPr marL="342900" indent="-342900">
                <a:buFont typeface="Arial"/>
                <a:buChar char="•"/>
              </a:pPr>
              <a:r>
                <a:rPr lang="en-US" sz="2000" dirty="0" smtClean="0">
                  <a:solidFill>
                    <a:prstClr val="black"/>
                  </a:solidFill>
                  <a:latin typeface="Gill Sans Light"/>
                  <a:cs typeface="Gill Sans Light"/>
                </a:rPr>
                <a:t>Flora/ Fauna</a:t>
              </a:r>
              <a:endParaRPr lang="en-US" sz="2000" dirty="0">
                <a:solidFill>
                  <a:prstClr val="black"/>
                </a:solidFill>
                <a:latin typeface="Gill Sans Light"/>
                <a:cs typeface="Gill Sans Light"/>
              </a:endParaRPr>
            </a:p>
          </p:txBody>
        </p:sp>
        <p:sp>
          <p:nvSpPr>
            <p:cNvPr id="41" name="TextBox 40"/>
            <p:cNvSpPr txBox="1"/>
            <p:nvPr/>
          </p:nvSpPr>
          <p:spPr>
            <a:xfrm>
              <a:off x="641873" y="1200150"/>
              <a:ext cx="2074531" cy="523220"/>
            </a:xfrm>
            <a:prstGeom prst="rect">
              <a:avLst/>
            </a:prstGeom>
            <a:noFill/>
          </p:spPr>
          <p:txBody>
            <a:bodyPr wrap="none" rtlCol="0">
              <a:spAutoFit/>
            </a:bodyPr>
            <a:lstStyle/>
            <a:p>
              <a:pPr algn="ctr"/>
              <a:r>
                <a:rPr lang="en-US" sz="2800" b="1" dirty="0" smtClean="0">
                  <a:solidFill>
                    <a:srgbClr val="6F1743"/>
                  </a:solidFill>
                  <a:effectLst>
                    <a:outerShdw blurRad="50800" dist="38100" dir="2700000" algn="tl" rotWithShape="0">
                      <a:srgbClr val="000000">
                        <a:alpha val="43000"/>
                      </a:srgbClr>
                    </a:outerShdw>
                  </a:effectLst>
                  <a:latin typeface="Gill Sans Light"/>
                  <a:cs typeface="Gill Sans Light"/>
                </a:rPr>
                <a:t>Infrastructure</a:t>
              </a:r>
              <a:endParaRPr lang="en-US" sz="2800" b="1" dirty="0">
                <a:solidFill>
                  <a:srgbClr val="6F1743"/>
                </a:solidFill>
                <a:effectLst>
                  <a:outerShdw blurRad="50800" dist="38100" dir="2700000" algn="tl" rotWithShape="0">
                    <a:srgbClr val="000000">
                      <a:alpha val="43000"/>
                    </a:srgbClr>
                  </a:outerShdw>
                </a:effectLst>
                <a:latin typeface="Gill Sans Light"/>
                <a:cs typeface="Gill Sans Light"/>
              </a:endParaRPr>
            </a:p>
          </p:txBody>
        </p:sp>
        <p:sp>
          <p:nvSpPr>
            <p:cNvPr id="42" name="TextBox 41"/>
            <p:cNvSpPr txBox="1"/>
            <p:nvPr/>
          </p:nvSpPr>
          <p:spPr>
            <a:xfrm>
              <a:off x="808968" y="2908800"/>
              <a:ext cx="1800493" cy="1631216"/>
            </a:xfrm>
            <a:prstGeom prst="rect">
              <a:avLst/>
            </a:prstGeom>
            <a:noFill/>
          </p:spPr>
          <p:txBody>
            <a:bodyPr wrap="none" rtlCol="0">
              <a:spAutoFit/>
            </a:bodyPr>
            <a:lstStyle/>
            <a:p>
              <a:pPr marL="342900" indent="-342900" algn="just">
                <a:buFont typeface="Arial" charset="0"/>
                <a:buChar char="•"/>
              </a:pPr>
              <a:endParaRPr lang="en-US" sz="2000" dirty="0" smtClean="0">
                <a:solidFill>
                  <a:prstClr val="black"/>
                </a:solidFill>
                <a:latin typeface="Gill Sans Light"/>
                <a:cs typeface="Gill Sans Light"/>
              </a:endParaRPr>
            </a:p>
            <a:p>
              <a:pPr marL="342900" indent="-342900" algn="just">
                <a:buFont typeface="Arial" charset="0"/>
                <a:buChar char="•"/>
              </a:pPr>
              <a:r>
                <a:rPr lang="en-US" sz="2000" dirty="0" smtClean="0">
                  <a:solidFill>
                    <a:prstClr val="black"/>
                  </a:solidFill>
                  <a:latin typeface="Gill Sans Light"/>
                  <a:cs typeface="Gill Sans Light"/>
                </a:rPr>
                <a:t>Condition</a:t>
              </a:r>
              <a:endParaRPr lang="en-US" sz="2000" dirty="0">
                <a:solidFill>
                  <a:prstClr val="black"/>
                </a:solidFill>
                <a:latin typeface="Gill Sans Light"/>
                <a:cs typeface="Gill Sans Light"/>
              </a:endParaRPr>
            </a:p>
            <a:p>
              <a:pPr marL="342900" indent="-342900" algn="just">
                <a:buFont typeface="Arial" charset="0"/>
                <a:buChar char="•"/>
              </a:pPr>
              <a:r>
                <a:rPr lang="en-US" sz="2000" dirty="0">
                  <a:solidFill>
                    <a:prstClr val="black"/>
                  </a:solidFill>
                  <a:latin typeface="Gill Sans Light"/>
                  <a:cs typeface="Gill Sans Light"/>
                </a:rPr>
                <a:t>Operations</a:t>
              </a:r>
            </a:p>
            <a:p>
              <a:pPr marL="342900" indent="-342900" algn="just">
                <a:buFont typeface="Arial" charset="0"/>
                <a:buChar char="•"/>
              </a:pPr>
              <a:r>
                <a:rPr lang="en-US" sz="2000" dirty="0">
                  <a:solidFill>
                    <a:prstClr val="black"/>
                  </a:solidFill>
                  <a:latin typeface="Gill Sans Light"/>
                  <a:cs typeface="Gill Sans Light"/>
                </a:rPr>
                <a:t>Resilience</a:t>
              </a:r>
            </a:p>
            <a:p>
              <a:pPr marL="342900" indent="-342900" algn="just">
                <a:buFont typeface="Arial" charset="0"/>
                <a:buChar char="•"/>
              </a:pPr>
              <a:r>
                <a:rPr lang="en-US" sz="2000" dirty="0">
                  <a:solidFill>
                    <a:prstClr val="black"/>
                  </a:solidFill>
                  <a:latin typeface="Gill Sans Light"/>
                  <a:cs typeface="Gill Sans Light"/>
                </a:rPr>
                <a:t>Sustainability</a:t>
              </a:r>
            </a:p>
          </p:txBody>
        </p:sp>
        <p:pic>
          <p:nvPicPr>
            <p:cNvPr id="43" name="Picture 2"/>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3370" r="5799"/>
            <a:stretch/>
          </p:blipFill>
          <p:spPr bwMode="auto">
            <a:xfrm>
              <a:off x="411089" y="1885950"/>
              <a:ext cx="2596252" cy="1231813"/>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grpSp>
      <p:sp>
        <p:nvSpPr>
          <p:cNvPr id="3" name="Title 2"/>
          <p:cNvSpPr>
            <a:spLocks noGrp="1"/>
          </p:cNvSpPr>
          <p:nvPr>
            <p:ph type="title"/>
          </p:nvPr>
        </p:nvSpPr>
        <p:spPr>
          <a:xfrm>
            <a:off x="457200" y="266700"/>
            <a:ext cx="8229600" cy="857250"/>
          </a:xfrm>
        </p:spPr>
        <p:txBody>
          <a:bodyPr>
            <a:normAutofit fontScale="90000"/>
          </a:bodyPr>
          <a:lstStyle/>
          <a:p>
            <a:pPr algn="ctr">
              <a:lnSpc>
                <a:spcPct val="90000"/>
              </a:lnSpc>
            </a:pPr>
            <a:r>
              <a:rPr lang="en-US" dirty="0" smtClean="0">
                <a:solidFill>
                  <a:srgbClr val="000000"/>
                </a:solidFill>
                <a:latin typeface="Gill Sans"/>
                <a:cs typeface="Gill Sans"/>
              </a:rPr>
              <a:t>Social and Behavioral Data Flows</a:t>
            </a:r>
            <a:r>
              <a:rPr lang="en-US" dirty="0">
                <a:latin typeface="Gill Sans"/>
                <a:cs typeface="Gill Sans"/>
              </a:rPr>
              <a:t/>
            </a:r>
            <a:br>
              <a:rPr lang="en-US" dirty="0">
                <a:latin typeface="Gill Sans"/>
                <a:cs typeface="Gill Sans"/>
              </a:rPr>
            </a:br>
            <a:endParaRPr lang="en-US" dirty="0"/>
          </a:p>
        </p:txBody>
      </p:sp>
    </p:spTree>
    <p:extLst>
      <p:ext uri="{BB962C8B-B14F-4D97-AF65-F5344CB8AC3E}">
        <p14:creationId xmlns:p14="http://schemas.microsoft.com/office/powerpoint/2010/main" val="4106966828"/>
      </p:ext>
    </p:extLst>
  </p:cSld>
  <p:clrMapOvr>
    <a:masterClrMapping/>
  </p:clrMapOvr>
  <p:transition spd="slow">
    <p:wip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Shape 72"/>
          <p:cNvSpPr txBox="1">
            <a:spLocks noGrp="1"/>
          </p:cNvSpPr>
          <p:nvPr>
            <p:ph type="title"/>
          </p:nvPr>
        </p:nvSpPr>
        <p:spPr>
          <a:xfrm>
            <a:off x="457200" y="220847"/>
            <a:ext cx="8229600" cy="857250"/>
          </a:xfrm>
          <a:prstGeom prst="rect">
            <a:avLst/>
          </a:prstGeom>
          <a:noFill/>
          <a:ln>
            <a:noFill/>
          </a:ln>
        </p:spPr>
        <p:txBody>
          <a:bodyPr lIns="91425" tIns="91425" rIns="91425" bIns="91425" anchor="ctr" anchorCtr="0">
            <a:noAutofit/>
          </a:bodyPr>
          <a:lstStyle/>
          <a:p>
            <a:pPr lvl="0" rtl="0">
              <a:spcBef>
                <a:spcPts val="0"/>
              </a:spcBef>
              <a:buNone/>
            </a:pPr>
            <a:r>
              <a:rPr lang="en-US" dirty="0" smtClean="0"/>
              <a:t>Data</a:t>
            </a:r>
            <a:endParaRPr lang="en-US" dirty="0"/>
          </a:p>
        </p:txBody>
      </p:sp>
      <p:sp>
        <p:nvSpPr>
          <p:cNvPr id="2" name="Content Placeholder 1"/>
          <p:cNvSpPr>
            <a:spLocks noGrp="1"/>
          </p:cNvSpPr>
          <p:nvPr>
            <p:ph idx="1"/>
          </p:nvPr>
        </p:nvSpPr>
        <p:spPr>
          <a:xfrm>
            <a:off x="457200" y="1043213"/>
            <a:ext cx="8229600" cy="3394472"/>
          </a:xfrm>
        </p:spPr>
        <p:txBody>
          <a:bodyPr>
            <a:normAutofit/>
          </a:bodyPr>
          <a:lstStyle/>
          <a:p>
            <a:pPr marL="11113" indent="0">
              <a:spcBef>
                <a:spcPts val="0"/>
              </a:spcBef>
              <a:buNone/>
            </a:pPr>
            <a:r>
              <a:rPr lang="en-US" sz="3000" b="1" dirty="0">
                <a:latin typeface="Trebuchet MS" charset="0"/>
                <a:ea typeface="Trebuchet MS" charset="0"/>
                <a:cs typeface="Trebuchet MS" charset="0"/>
              </a:rPr>
              <a:t>Statewide Longitudinal Data Systems (SLDS)</a:t>
            </a:r>
          </a:p>
          <a:p>
            <a:pPr marL="457200" indent="-457200">
              <a:spcBef>
                <a:spcPts val="0"/>
              </a:spcBef>
              <a:buFont typeface="Arial" charset="0"/>
              <a:buChar char="•"/>
            </a:pPr>
            <a:r>
              <a:rPr lang="en-US" sz="3000" dirty="0" smtClean="0">
                <a:latin typeface="Trebuchet MS" charset="0"/>
                <a:ea typeface="Trebuchet MS" charset="0"/>
                <a:cs typeface="Trebuchet MS" charset="0"/>
              </a:rPr>
              <a:t>Jefferson </a:t>
            </a:r>
            <a:r>
              <a:rPr lang="en-US" sz="3000" dirty="0">
                <a:latin typeface="Trebuchet MS" charset="0"/>
                <a:ea typeface="Trebuchet MS" charset="0"/>
                <a:cs typeface="Trebuchet MS" charset="0"/>
              </a:rPr>
              <a:t>CO, KY and Mecklenburg CO, NC </a:t>
            </a:r>
          </a:p>
          <a:p>
            <a:pPr marL="457200" indent="-457200">
              <a:spcBef>
                <a:spcPts val="0"/>
              </a:spcBef>
              <a:buFont typeface="Arial" charset="0"/>
              <a:buChar char="•"/>
            </a:pPr>
            <a:r>
              <a:rPr lang="en-US" sz="3000" dirty="0">
                <a:latin typeface="Trebuchet MS" charset="0"/>
                <a:ea typeface="Trebuchet MS" charset="0"/>
                <a:cs typeface="Trebuchet MS" charset="0"/>
              </a:rPr>
              <a:t>Academic Year 2013-2014</a:t>
            </a:r>
          </a:p>
          <a:p>
            <a:pPr marL="457200" indent="-457200">
              <a:spcBef>
                <a:spcPts val="0"/>
              </a:spcBef>
              <a:buFont typeface="Arial" charset="0"/>
              <a:buChar char="•"/>
            </a:pPr>
            <a:r>
              <a:rPr lang="en-US" sz="3000" dirty="0">
                <a:latin typeface="Trebuchet MS" charset="0"/>
                <a:ea typeface="Trebuchet MS" charset="0"/>
                <a:cs typeface="Trebuchet MS" charset="0"/>
              </a:rPr>
              <a:t>Elementary public school grades 3-5</a:t>
            </a:r>
          </a:p>
          <a:p>
            <a:pPr marL="1147763" lvl="1" indent="-665163">
              <a:spcBef>
                <a:spcPts val="0"/>
              </a:spcBef>
              <a:buFont typeface="Arial" charset="0"/>
              <a:buChar char="•"/>
            </a:pPr>
            <a:r>
              <a:rPr lang="en-US" dirty="0">
                <a:latin typeface="Trebuchet MS" charset="0"/>
                <a:ea typeface="Trebuchet MS" charset="0"/>
                <a:cs typeface="Trebuchet MS" charset="0"/>
              </a:rPr>
              <a:t>88 in Jefferson County</a:t>
            </a:r>
          </a:p>
          <a:p>
            <a:pPr marL="1147763" lvl="1" indent="-665163">
              <a:spcBef>
                <a:spcPts val="0"/>
              </a:spcBef>
              <a:buFont typeface="Arial" charset="0"/>
              <a:buChar char="•"/>
            </a:pPr>
            <a:r>
              <a:rPr lang="en-US" dirty="0">
                <a:latin typeface="Trebuchet MS" charset="0"/>
                <a:ea typeface="Trebuchet MS" charset="0"/>
                <a:cs typeface="Trebuchet MS" charset="0"/>
              </a:rPr>
              <a:t>103 in Mecklenburg County</a:t>
            </a:r>
          </a:p>
          <a:p>
            <a:endParaRPr lang="en-US" dirty="0"/>
          </a:p>
        </p:txBody>
      </p:sp>
    </p:spTree>
    <p:extLst>
      <p:ext uri="{BB962C8B-B14F-4D97-AF65-F5344CB8AC3E}">
        <p14:creationId xmlns:p14="http://schemas.microsoft.com/office/powerpoint/2010/main" val="150360593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Shape 84"/>
          <p:cNvSpPr txBox="1">
            <a:spLocks noGrp="1"/>
          </p:cNvSpPr>
          <p:nvPr>
            <p:ph type="title"/>
          </p:nvPr>
        </p:nvSpPr>
        <p:spPr>
          <a:xfrm>
            <a:off x="457200" y="220847"/>
            <a:ext cx="8229600" cy="857400"/>
          </a:xfrm>
          <a:prstGeom prst="rect">
            <a:avLst/>
          </a:prstGeom>
        </p:spPr>
        <p:txBody>
          <a:bodyPr lIns="91425" tIns="91425" rIns="91425" bIns="91425" anchor="ctr" anchorCtr="0">
            <a:noAutofit/>
          </a:bodyPr>
          <a:lstStyle/>
          <a:p>
            <a:pPr lvl="0">
              <a:spcBef>
                <a:spcPts val="0"/>
              </a:spcBef>
              <a:buNone/>
            </a:pPr>
            <a:r>
              <a:rPr lang="en-US" dirty="0" smtClean="0"/>
              <a:t>Method</a:t>
            </a:r>
            <a:endParaRPr lang="en-US" dirty="0"/>
          </a:p>
        </p:txBody>
      </p:sp>
      <p:sp>
        <p:nvSpPr>
          <p:cNvPr id="2" name="Content Placeholder 1"/>
          <p:cNvSpPr>
            <a:spLocks noGrp="1"/>
          </p:cNvSpPr>
          <p:nvPr>
            <p:ph idx="1"/>
          </p:nvPr>
        </p:nvSpPr>
        <p:spPr>
          <a:xfrm>
            <a:off x="457200" y="1006078"/>
            <a:ext cx="8229600" cy="3851672"/>
          </a:xfrm>
        </p:spPr>
        <p:txBody>
          <a:bodyPr>
            <a:normAutofit fontScale="70000" lnSpcReduction="20000"/>
          </a:bodyPr>
          <a:lstStyle/>
          <a:p>
            <a:pPr marL="11113" indent="0">
              <a:buNone/>
            </a:pPr>
            <a:r>
              <a:rPr lang="en-US" sz="3000" b="1" dirty="0">
                <a:latin typeface="Trebuchet MS" charset="0"/>
                <a:ea typeface="Trebuchet MS" charset="0"/>
                <a:cs typeface="Trebuchet MS" charset="0"/>
              </a:rPr>
              <a:t>Descriptive Analysis</a:t>
            </a:r>
          </a:p>
          <a:p>
            <a:pPr marL="457200" indent="-457200">
              <a:buFont typeface="Arial" charset="0"/>
              <a:buChar char="•"/>
            </a:pPr>
            <a:r>
              <a:rPr lang="en-US" sz="3100" dirty="0">
                <a:latin typeface="Trebuchet MS" charset="0"/>
                <a:ea typeface="Trebuchet MS" charset="0"/>
                <a:cs typeface="Trebuchet MS" charset="0"/>
              </a:rPr>
              <a:t>Polar histograms depict the racial breakdown, as a percentage, for the Jefferson County and Mecklenburg County school districts. Each bar on the charts represents an individual elementary school within the respective </a:t>
            </a:r>
            <a:r>
              <a:rPr lang="en-US" sz="3100" dirty="0" smtClean="0">
                <a:latin typeface="Trebuchet MS" charset="0"/>
                <a:ea typeface="Trebuchet MS" charset="0"/>
                <a:cs typeface="Trebuchet MS" charset="0"/>
              </a:rPr>
              <a:t>county</a:t>
            </a:r>
            <a:endParaRPr lang="en-US" sz="3100" dirty="0">
              <a:latin typeface="Trebuchet MS" charset="0"/>
              <a:ea typeface="Trebuchet MS" charset="0"/>
              <a:cs typeface="Trebuchet MS" charset="0"/>
            </a:endParaRPr>
          </a:p>
          <a:p>
            <a:pPr marL="1087438" lvl="1" indent="-604838">
              <a:buFont typeface="Arial" charset="0"/>
              <a:buChar char="•"/>
            </a:pPr>
            <a:r>
              <a:rPr lang="en-US" sz="2900" dirty="0">
                <a:latin typeface="Trebuchet MS" charset="0"/>
                <a:ea typeface="Trebuchet MS" charset="0"/>
                <a:cs typeface="Trebuchet MS" charset="0"/>
              </a:rPr>
              <a:t>In the Jefferson County plot, the schools are grouped into the 13 clusters defined in the school assignment </a:t>
            </a:r>
            <a:r>
              <a:rPr lang="en-US" sz="2900" dirty="0" smtClean="0">
                <a:latin typeface="Trebuchet MS" charset="0"/>
                <a:ea typeface="Trebuchet MS" charset="0"/>
                <a:cs typeface="Trebuchet MS" charset="0"/>
              </a:rPr>
              <a:t>plan</a:t>
            </a:r>
            <a:endParaRPr lang="en-US" sz="2900" dirty="0">
              <a:latin typeface="Trebuchet MS" charset="0"/>
              <a:ea typeface="Trebuchet MS" charset="0"/>
              <a:cs typeface="Trebuchet MS" charset="0"/>
            </a:endParaRPr>
          </a:p>
          <a:p>
            <a:pPr marL="457200" indent="-457200">
              <a:buFont typeface="Arial" charset="0"/>
              <a:buChar char="•"/>
            </a:pPr>
            <a:r>
              <a:rPr lang="en-US" sz="3100" dirty="0">
                <a:latin typeface="Trebuchet MS" charset="0"/>
                <a:ea typeface="Trebuchet MS" charset="0"/>
                <a:cs typeface="Trebuchet MS" charset="0"/>
              </a:rPr>
              <a:t>Spatial correlation graphs display the location and proportion of White and Black students within a school; each point represents a school </a:t>
            </a:r>
            <a:r>
              <a:rPr lang="en-US" sz="3100" dirty="0" smtClean="0">
                <a:latin typeface="Trebuchet MS" charset="0"/>
                <a:ea typeface="Trebuchet MS" charset="0"/>
                <a:cs typeface="Trebuchet MS" charset="0"/>
              </a:rPr>
              <a:t>and</a:t>
            </a:r>
            <a:r>
              <a:rPr lang="en-US" sz="3100" dirty="0">
                <a:latin typeface="Trebuchet MS" charset="0"/>
                <a:ea typeface="Trebuchet MS" charset="0"/>
                <a:cs typeface="Trebuchet MS" charset="0"/>
              </a:rPr>
              <a:t> the size of the point the proportion</a:t>
            </a:r>
            <a:endParaRPr lang="en-US" sz="3100" dirty="0"/>
          </a:p>
        </p:txBody>
      </p:sp>
    </p:spTree>
    <p:extLst>
      <p:ext uri="{BB962C8B-B14F-4D97-AF65-F5344CB8AC3E}">
        <p14:creationId xmlns:p14="http://schemas.microsoft.com/office/powerpoint/2010/main" val="69460520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Shape 93"/>
          <p:cNvSpPr txBox="1">
            <a:spLocks noGrp="1"/>
          </p:cNvSpPr>
          <p:nvPr>
            <p:ph type="title"/>
          </p:nvPr>
        </p:nvSpPr>
        <p:spPr>
          <a:prstGeom prst="rect">
            <a:avLst/>
          </a:prstGeom>
        </p:spPr>
        <p:txBody>
          <a:bodyPr lIns="91425" tIns="91425" rIns="91425" bIns="91425" anchor="ctr" anchorCtr="0">
            <a:noAutofit/>
          </a:bodyPr>
          <a:lstStyle/>
          <a:p>
            <a:pPr lvl="0">
              <a:spcBef>
                <a:spcPts val="0"/>
              </a:spcBef>
              <a:buNone/>
            </a:pPr>
            <a:r>
              <a:rPr lang="en-US" dirty="0" smtClean="0"/>
              <a:t>Racial Breakdowns by Elementary School</a:t>
            </a:r>
            <a:endParaRPr lang="en-US" dirty="0"/>
          </a:p>
        </p:txBody>
      </p:sp>
      <p:pic>
        <p:nvPicPr>
          <p:cNvPr id="7" name="Content Placeholder 6"/>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749785" y="971550"/>
            <a:ext cx="3453430" cy="3394075"/>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887508" y="19502021"/>
            <a:ext cx="8782335" cy="8166600"/>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02500" y="19238871"/>
            <a:ext cx="8822178" cy="8670547"/>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039908" y="19654421"/>
            <a:ext cx="8782335" cy="8166600"/>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192308" y="19806821"/>
            <a:ext cx="8782335" cy="8166600"/>
          </a:xfrm>
          <a:prstGeom prst="rect">
            <a:avLst/>
          </a:prstGeom>
        </p:spPr>
      </p:pic>
      <p:pic>
        <p:nvPicPr>
          <p:cNvPr id="13" name="Content Placeholder 12"/>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4842510" y="939602"/>
            <a:ext cx="3649977" cy="3394075"/>
          </a:xfrm>
          <a:prstGeom prst="rect">
            <a:avLst/>
          </a:prstGeom>
        </p:spPr>
      </p:pic>
      <p:grpSp>
        <p:nvGrpSpPr>
          <p:cNvPr id="14" name="Group 13"/>
          <p:cNvGrpSpPr/>
          <p:nvPr/>
        </p:nvGrpSpPr>
        <p:grpSpPr>
          <a:xfrm>
            <a:off x="24083435" y="20463247"/>
            <a:ext cx="2178103" cy="2790615"/>
            <a:chOff x="24083435" y="20463247"/>
            <a:chExt cx="2178103" cy="2790615"/>
          </a:xfrm>
        </p:grpSpPr>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083435" y="21101779"/>
              <a:ext cx="1636173" cy="2152083"/>
            </a:xfrm>
            <a:prstGeom prst="rect">
              <a:avLst/>
            </a:prstGeom>
          </p:spPr>
        </p:pic>
        <p:sp>
          <p:nvSpPr>
            <p:cNvPr id="16" name="TextBox 15"/>
            <p:cNvSpPr txBox="1"/>
            <p:nvPr/>
          </p:nvSpPr>
          <p:spPr>
            <a:xfrm>
              <a:off x="24083435" y="20463247"/>
              <a:ext cx="2178103" cy="553998"/>
            </a:xfrm>
            <a:prstGeom prst="rect">
              <a:avLst/>
            </a:prstGeom>
            <a:noFill/>
          </p:spPr>
          <p:txBody>
            <a:bodyPr wrap="square" rtlCol="0">
              <a:spAutoFit/>
            </a:bodyPr>
            <a:lstStyle/>
            <a:p>
              <a:r>
                <a:rPr lang="en-US" sz="3000" dirty="0" smtClean="0">
                  <a:latin typeface="Trebuchet MS" charset="0"/>
                  <a:ea typeface="Trebuchet MS" charset="0"/>
                  <a:cs typeface="Trebuchet MS" charset="0"/>
                </a:rPr>
                <a:t>Race</a:t>
              </a:r>
              <a:endParaRPr lang="en-US" sz="3000" dirty="0">
                <a:latin typeface="Trebuchet MS" charset="0"/>
                <a:ea typeface="Trebuchet MS" charset="0"/>
                <a:cs typeface="Trebuchet MS" charset="0"/>
              </a:endParaRPr>
            </a:p>
          </p:txBody>
        </p:sp>
      </p:grpSp>
      <p:grpSp>
        <p:nvGrpSpPr>
          <p:cNvPr id="17" name="Group 16"/>
          <p:cNvGrpSpPr/>
          <p:nvPr/>
        </p:nvGrpSpPr>
        <p:grpSpPr>
          <a:xfrm>
            <a:off x="24235835" y="20615647"/>
            <a:ext cx="2178103" cy="2790615"/>
            <a:chOff x="24083435" y="20463247"/>
            <a:chExt cx="2178103" cy="2790615"/>
          </a:xfrm>
        </p:grpSpPr>
        <p:pic>
          <p:nvPicPr>
            <p:cNvPr id="18" name="Picture 1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083435" y="21101779"/>
              <a:ext cx="1636173" cy="2152083"/>
            </a:xfrm>
            <a:prstGeom prst="rect">
              <a:avLst/>
            </a:prstGeom>
          </p:spPr>
        </p:pic>
        <p:sp>
          <p:nvSpPr>
            <p:cNvPr id="19" name="TextBox 18"/>
            <p:cNvSpPr txBox="1"/>
            <p:nvPr/>
          </p:nvSpPr>
          <p:spPr>
            <a:xfrm>
              <a:off x="24083435" y="20463247"/>
              <a:ext cx="2178103" cy="553998"/>
            </a:xfrm>
            <a:prstGeom prst="rect">
              <a:avLst/>
            </a:prstGeom>
            <a:noFill/>
          </p:spPr>
          <p:txBody>
            <a:bodyPr wrap="square" rtlCol="0">
              <a:spAutoFit/>
            </a:bodyPr>
            <a:lstStyle/>
            <a:p>
              <a:r>
                <a:rPr lang="en-US" sz="3000" dirty="0" smtClean="0">
                  <a:latin typeface="Trebuchet MS" charset="0"/>
                  <a:ea typeface="Trebuchet MS" charset="0"/>
                  <a:cs typeface="Trebuchet MS" charset="0"/>
                </a:rPr>
                <a:t>Race</a:t>
              </a:r>
              <a:endParaRPr lang="en-US" sz="3000" dirty="0">
                <a:latin typeface="Trebuchet MS" charset="0"/>
                <a:ea typeface="Trebuchet MS" charset="0"/>
                <a:cs typeface="Trebuchet MS" charset="0"/>
              </a:endParaRPr>
            </a:p>
          </p:txBody>
        </p:sp>
      </p:grpSp>
      <p:pic>
        <p:nvPicPr>
          <p:cNvPr id="20" name="Picture 1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388235" y="21406579"/>
            <a:ext cx="1636173" cy="2152083"/>
          </a:xfrm>
          <a:prstGeom prst="rect">
            <a:avLst/>
          </a:prstGeom>
        </p:spPr>
      </p:pic>
      <p:pic>
        <p:nvPicPr>
          <p:cNvPr id="21" name="Picture 2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53091" y="2176406"/>
            <a:ext cx="818086" cy="1076041"/>
          </a:xfrm>
          <a:prstGeom prst="rect">
            <a:avLst/>
          </a:prstGeom>
        </p:spPr>
      </p:pic>
      <p:sp>
        <p:nvSpPr>
          <p:cNvPr id="22" name="TextBox 21"/>
          <p:cNvSpPr txBox="1"/>
          <p:nvPr/>
        </p:nvSpPr>
        <p:spPr>
          <a:xfrm>
            <a:off x="18368649" y="27701349"/>
            <a:ext cx="3183182" cy="553998"/>
          </a:xfrm>
          <a:prstGeom prst="rect">
            <a:avLst/>
          </a:prstGeom>
          <a:noFill/>
        </p:spPr>
        <p:txBody>
          <a:bodyPr wrap="square" rtlCol="0">
            <a:spAutoFit/>
          </a:bodyPr>
          <a:lstStyle/>
          <a:p>
            <a:r>
              <a:rPr lang="en-US" sz="3000" dirty="0" smtClean="0">
                <a:latin typeface="Trebuchet MS" charset="0"/>
                <a:ea typeface="Trebuchet MS" charset="0"/>
                <a:cs typeface="Trebuchet MS" charset="0"/>
              </a:rPr>
              <a:t>Jefferson County</a:t>
            </a:r>
            <a:endParaRPr lang="en-US" sz="3000" dirty="0">
              <a:latin typeface="Trebuchet MS" charset="0"/>
              <a:ea typeface="Trebuchet MS" charset="0"/>
              <a:cs typeface="Trebuchet MS" charset="0"/>
            </a:endParaRPr>
          </a:p>
        </p:txBody>
      </p:sp>
      <p:sp>
        <p:nvSpPr>
          <p:cNvPr id="23" name="TextBox 22"/>
          <p:cNvSpPr txBox="1"/>
          <p:nvPr/>
        </p:nvSpPr>
        <p:spPr>
          <a:xfrm>
            <a:off x="18521049" y="27853749"/>
            <a:ext cx="3183182" cy="553998"/>
          </a:xfrm>
          <a:prstGeom prst="rect">
            <a:avLst/>
          </a:prstGeom>
          <a:noFill/>
        </p:spPr>
        <p:txBody>
          <a:bodyPr wrap="square" rtlCol="0">
            <a:spAutoFit/>
          </a:bodyPr>
          <a:lstStyle/>
          <a:p>
            <a:r>
              <a:rPr lang="en-US" sz="3000" dirty="0" smtClean="0">
                <a:latin typeface="Trebuchet MS" charset="0"/>
                <a:ea typeface="Trebuchet MS" charset="0"/>
                <a:cs typeface="Trebuchet MS" charset="0"/>
              </a:rPr>
              <a:t>Jefferson County</a:t>
            </a:r>
            <a:endParaRPr lang="en-US" sz="3000" dirty="0">
              <a:latin typeface="Trebuchet MS" charset="0"/>
              <a:ea typeface="Trebuchet MS" charset="0"/>
              <a:cs typeface="Trebuchet MS" charset="0"/>
            </a:endParaRPr>
          </a:p>
        </p:txBody>
      </p:sp>
      <p:sp>
        <p:nvSpPr>
          <p:cNvPr id="4" name="TextBox 3"/>
          <p:cNvSpPr txBox="1"/>
          <p:nvPr/>
        </p:nvSpPr>
        <p:spPr>
          <a:xfrm>
            <a:off x="1524000" y="4248150"/>
            <a:ext cx="1871025" cy="400110"/>
          </a:xfrm>
          <a:prstGeom prst="rect">
            <a:avLst/>
          </a:prstGeom>
          <a:noFill/>
        </p:spPr>
        <p:txBody>
          <a:bodyPr wrap="none" rtlCol="0">
            <a:spAutoFit/>
          </a:bodyPr>
          <a:lstStyle/>
          <a:p>
            <a:r>
              <a:rPr lang="en-US" sz="2000" dirty="0" smtClean="0">
                <a:latin typeface="Gill Sans Light"/>
                <a:cs typeface="Gill Sans Light"/>
              </a:rPr>
              <a:t>Jefferson County</a:t>
            </a:r>
            <a:endParaRPr lang="en-US" sz="2000" dirty="0">
              <a:latin typeface="Gill Sans Light"/>
              <a:cs typeface="Gill Sans Light"/>
            </a:endParaRPr>
          </a:p>
        </p:txBody>
      </p:sp>
      <p:sp>
        <p:nvSpPr>
          <p:cNvPr id="25" name="TextBox 24"/>
          <p:cNvSpPr txBox="1"/>
          <p:nvPr/>
        </p:nvSpPr>
        <p:spPr>
          <a:xfrm>
            <a:off x="5520871" y="4248150"/>
            <a:ext cx="2293256" cy="400110"/>
          </a:xfrm>
          <a:prstGeom prst="rect">
            <a:avLst/>
          </a:prstGeom>
          <a:noFill/>
        </p:spPr>
        <p:txBody>
          <a:bodyPr wrap="none" rtlCol="0">
            <a:spAutoFit/>
          </a:bodyPr>
          <a:lstStyle/>
          <a:p>
            <a:r>
              <a:rPr lang="en-US" sz="2000" smtClean="0">
                <a:latin typeface="Gill Sans Light"/>
                <a:cs typeface="Gill Sans Light"/>
              </a:rPr>
              <a:t>Mecklenburg County</a:t>
            </a:r>
            <a:endParaRPr lang="en-US" sz="2000" dirty="0">
              <a:latin typeface="Gill Sans Light"/>
              <a:cs typeface="Gill Sans Light"/>
            </a:endParaRPr>
          </a:p>
        </p:txBody>
      </p:sp>
      <p:sp>
        <p:nvSpPr>
          <p:cNvPr id="26" name="TextBox 25"/>
          <p:cNvSpPr txBox="1"/>
          <p:nvPr/>
        </p:nvSpPr>
        <p:spPr>
          <a:xfrm>
            <a:off x="4138722" y="1693716"/>
            <a:ext cx="671979" cy="400110"/>
          </a:xfrm>
          <a:prstGeom prst="rect">
            <a:avLst/>
          </a:prstGeom>
          <a:noFill/>
        </p:spPr>
        <p:txBody>
          <a:bodyPr wrap="none" rtlCol="0">
            <a:spAutoFit/>
          </a:bodyPr>
          <a:lstStyle/>
          <a:p>
            <a:r>
              <a:rPr lang="en-US" sz="2000" smtClean="0">
                <a:latin typeface="Gill Sans Light"/>
                <a:cs typeface="Gill Sans Light"/>
              </a:rPr>
              <a:t>Race</a:t>
            </a:r>
            <a:endParaRPr lang="en-US" sz="2000" dirty="0">
              <a:latin typeface="Gill Sans Light"/>
              <a:cs typeface="Gill Sans Light"/>
            </a:endParaRPr>
          </a:p>
        </p:txBody>
      </p:sp>
    </p:spTree>
    <p:extLst>
      <p:ext uri="{BB962C8B-B14F-4D97-AF65-F5344CB8AC3E}">
        <p14:creationId xmlns:p14="http://schemas.microsoft.com/office/powerpoint/2010/main" val="177077573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Shape 102"/>
          <p:cNvSpPr txBox="1">
            <a:spLocks noGrp="1"/>
          </p:cNvSpPr>
          <p:nvPr>
            <p:ph type="title"/>
          </p:nvPr>
        </p:nvSpPr>
        <p:spPr>
          <a:xfrm>
            <a:off x="0" y="68447"/>
            <a:ext cx="8686800" cy="857400"/>
          </a:xfrm>
          <a:prstGeom prst="rect">
            <a:avLst/>
          </a:prstGeom>
        </p:spPr>
        <p:txBody>
          <a:bodyPr lIns="91425" tIns="91425" rIns="91425" bIns="91425" anchor="ctr" anchorCtr="0">
            <a:noAutofit/>
          </a:bodyPr>
          <a:lstStyle/>
          <a:p>
            <a:pPr lvl="0">
              <a:spcBef>
                <a:spcPts val="0"/>
              </a:spcBef>
            </a:pPr>
            <a:r>
              <a:rPr lang="en-US" dirty="0"/>
              <a:t>Racial Breakdowns by Elementary School</a:t>
            </a:r>
            <a:endParaRPr lang="en-US" dirty="0">
              <a:latin typeface="Helvetica"/>
              <a:cs typeface="Helvetica"/>
            </a:endParaRPr>
          </a:p>
        </p:txBody>
      </p:sp>
      <p:sp>
        <p:nvSpPr>
          <p:cNvPr id="103" name="Shape 103"/>
          <p:cNvSpPr txBox="1">
            <a:spLocks noGrp="1"/>
          </p:cNvSpPr>
          <p:nvPr>
            <p:ph type="body" idx="1"/>
          </p:nvPr>
        </p:nvSpPr>
        <p:spPr>
          <a:xfrm>
            <a:off x="152400" y="1006078"/>
            <a:ext cx="8534400" cy="3394500"/>
          </a:xfrm>
          <a:prstGeom prst="rect">
            <a:avLst/>
          </a:prstGeom>
        </p:spPr>
        <p:txBody>
          <a:bodyPr lIns="91425" tIns="91425" rIns="91425" bIns="91425" anchor="t" anchorCtr="0">
            <a:noAutofit/>
          </a:bodyPr>
          <a:lstStyle/>
          <a:p>
            <a:pPr marL="457200" indent="-457200">
              <a:buFont typeface="Arial" charset="0"/>
              <a:buChar char="•"/>
            </a:pPr>
            <a:r>
              <a:rPr lang="en-US" sz="2400" dirty="0">
                <a:latin typeface="Trebuchet MS" charset="0"/>
                <a:ea typeface="Trebuchet MS" charset="0"/>
                <a:cs typeface="Trebuchet MS" charset="0"/>
              </a:rPr>
              <a:t>A comparison of the polar histograms shows that Jefferson County schools appear to be more integrated than Mecklenburg County Schools.</a:t>
            </a:r>
          </a:p>
          <a:p>
            <a:pPr marL="1208088" lvl="1" indent="-725488">
              <a:buFont typeface="Arial" charset="0"/>
              <a:buChar char="•"/>
            </a:pPr>
            <a:r>
              <a:rPr lang="en-US" dirty="0">
                <a:latin typeface="Trebuchet MS" charset="0"/>
                <a:ea typeface="Trebuchet MS" charset="0"/>
                <a:cs typeface="Trebuchet MS" charset="0"/>
              </a:rPr>
              <a:t>Note the predominantly red bars for Mecklenburg. </a:t>
            </a:r>
          </a:p>
          <a:p>
            <a:pPr marL="457200" indent="-457200">
              <a:buFont typeface="Arial" charset="0"/>
              <a:buChar char="•"/>
            </a:pPr>
            <a:r>
              <a:rPr lang="en-US" sz="2400" dirty="0">
                <a:latin typeface="Trebuchet MS" charset="0"/>
                <a:ea typeface="Trebuchet MS" charset="0"/>
                <a:cs typeface="Trebuchet MS" charset="0"/>
              </a:rPr>
              <a:t>Jefferson County schools are less likely to be dominated by a single racial group, whereas in Mecklenburg County, single race majority schools are frequent.</a:t>
            </a:r>
          </a:p>
        </p:txBody>
      </p:sp>
    </p:spTree>
    <p:extLst>
      <p:ext uri="{BB962C8B-B14F-4D97-AF65-F5344CB8AC3E}">
        <p14:creationId xmlns:p14="http://schemas.microsoft.com/office/powerpoint/2010/main" val="159464633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12" name="Shape 112"/>
          <p:cNvSpPr txBox="1">
            <a:spLocks noGrp="1"/>
          </p:cNvSpPr>
          <p:nvPr>
            <p:ph type="title"/>
          </p:nvPr>
        </p:nvSpPr>
        <p:spPr>
          <a:xfrm>
            <a:off x="457200" y="205979"/>
            <a:ext cx="8229600" cy="857400"/>
          </a:xfrm>
          <a:prstGeom prst="rect">
            <a:avLst/>
          </a:prstGeom>
        </p:spPr>
        <p:txBody>
          <a:bodyPr lIns="91425" tIns="91425" rIns="91425" bIns="91425" anchor="ctr" anchorCtr="0">
            <a:noAutofit/>
          </a:bodyPr>
          <a:lstStyle/>
          <a:p>
            <a:pPr lvl="0">
              <a:spcBef>
                <a:spcPts val="0"/>
              </a:spcBef>
              <a:buNone/>
            </a:pPr>
            <a:r>
              <a:rPr lang="en-US" dirty="0" smtClean="0"/>
              <a:t>Spatial Correlations - Jefferson </a:t>
            </a:r>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81829" y="27621176"/>
            <a:ext cx="10983638" cy="4240597"/>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5325" y="1230080"/>
            <a:ext cx="7396819" cy="2855787"/>
          </a:xfrm>
          <a:prstGeom prst="rect">
            <a:avLst/>
          </a:prstGeom>
        </p:spPr>
      </p:pic>
      <p:sp>
        <p:nvSpPr>
          <p:cNvPr id="2" name="TextBox 1"/>
          <p:cNvSpPr txBox="1"/>
          <p:nvPr/>
        </p:nvSpPr>
        <p:spPr>
          <a:xfrm>
            <a:off x="3733800" y="4087069"/>
            <a:ext cx="1183337" cy="400110"/>
          </a:xfrm>
          <a:prstGeom prst="rect">
            <a:avLst/>
          </a:prstGeom>
          <a:noFill/>
        </p:spPr>
        <p:txBody>
          <a:bodyPr wrap="none" rtlCol="0">
            <a:spAutoFit/>
          </a:bodyPr>
          <a:lstStyle/>
          <a:p>
            <a:r>
              <a:rPr lang="en-US" sz="2000" smtClean="0">
                <a:latin typeface="Gill Sans Light"/>
                <a:cs typeface="Gill Sans Light"/>
              </a:rPr>
              <a:t>Longitude</a:t>
            </a:r>
            <a:endParaRPr lang="en-US" sz="2000" dirty="0">
              <a:latin typeface="Gill Sans Light"/>
              <a:cs typeface="Gill Sans Light"/>
            </a:endParaRPr>
          </a:p>
        </p:txBody>
      </p:sp>
      <p:sp>
        <p:nvSpPr>
          <p:cNvPr id="9" name="TextBox 8"/>
          <p:cNvSpPr txBox="1"/>
          <p:nvPr/>
        </p:nvSpPr>
        <p:spPr>
          <a:xfrm>
            <a:off x="152400" y="2200901"/>
            <a:ext cx="492443" cy="903452"/>
          </a:xfrm>
          <a:prstGeom prst="rect">
            <a:avLst/>
          </a:prstGeom>
          <a:noFill/>
        </p:spPr>
        <p:txBody>
          <a:bodyPr vert="vert270" wrap="none" rtlCol="0">
            <a:spAutoFit/>
          </a:bodyPr>
          <a:lstStyle/>
          <a:p>
            <a:r>
              <a:rPr lang="en-US" sz="2000" dirty="0" smtClean="0">
                <a:latin typeface="Gill Sans Light"/>
                <a:cs typeface="Gill Sans Light"/>
              </a:rPr>
              <a:t>Latitude</a:t>
            </a:r>
            <a:endParaRPr lang="en-US" sz="2000" dirty="0">
              <a:latin typeface="Gill Sans Light"/>
              <a:cs typeface="Gill Sans Light"/>
            </a:endParaRPr>
          </a:p>
        </p:txBody>
      </p:sp>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19937" y="2200901"/>
            <a:ext cx="992593" cy="943576"/>
          </a:xfrm>
          <a:prstGeom prst="rect">
            <a:avLst/>
          </a:prstGeom>
        </p:spPr>
      </p:pic>
      <p:sp>
        <p:nvSpPr>
          <p:cNvPr id="11" name="TextBox 10"/>
          <p:cNvSpPr txBox="1"/>
          <p:nvPr/>
        </p:nvSpPr>
        <p:spPr>
          <a:xfrm>
            <a:off x="7610709" y="1786689"/>
            <a:ext cx="1192186" cy="369332"/>
          </a:xfrm>
          <a:prstGeom prst="rect">
            <a:avLst/>
          </a:prstGeom>
          <a:noFill/>
        </p:spPr>
        <p:txBody>
          <a:bodyPr wrap="none" rtlCol="0">
            <a:spAutoFit/>
          </a:bodyPr>
          <a:lstStyle/>
          <a:p>
            <a:r>
              <a:rPr lang="en-US" smtClean="0">
                <a:latin typeface="Gill Sans Light"/>
                <a:cs typeface="Gill Sans Light"/>
              </a:rPr>
              <a:t>Proportion</a:t>
            </a:r>
            <a:endParaRPr lang="en-US" dirty="0">
              <a:latin typeface="Gill Sans Light"/>
              <a:cs typeface="Gill Sans Light"/>
            </a:endParaRPr>
          </a:p>
        </p:txBody>
      </p:sp>
    </p:spTree>
    <p:extLst>
      <p:ext uri="{BB962C8B-B14F-4D97-AF65-F5344CB8AC3E}">
        <p14:creationId xmlns:p14="http://schemas.microsoft.com/office/powerpoint/2010/main" val="82010927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Spatial Correlations - Mecklenburg</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40156" y="32847319"/>
            <a:ext cx="9666983" cy="5506869"/>
          </a:xfrm>
          <a:prstGeom prst="rect">
            <a:avLst/>
          </a:prstGeom>
        </p:spPr>
      </p:pic>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4843" y="1063230"/>
            <a:ext cx="5755957" cy="3278924"/>
          </a:xfrm>
          <a:prstGeom prst="rect">
            <a:avLst/>
          </a:prstGeom>
        </p:spPr>
      </p:pic>
      <p:sp>
        <p:nvSpPr>
          <p:cNvPr id="5" name="TextBox 4"/>
          <p:cNvSpPr txBox="1"/>
          <p:nvPr/>
        </p:nvSpPr>
        <p:spPr>
          <a:xfrm>
            <a:off x="152400" y="2200901"/>
            <a:ext cx="492443" cy="903452"/>
          </a:xfrm>
          <a:prstGeom prst="rect">
            <a:avLst/>
          </a:prstGeom>
          <a:noFill/>
        </p:spPr>
        <p:txBody>
          <a:bodyPr vert="vert270" wrap="none" rtlCol="0">
            <a:spAutoFit/>
          </a:bodyPr>
          <a:lstStyle/>
          <a:p>
            <a:r>
              <a:rPr lang="en-US" sz="2000" dirty="0" smtClean="0">
                <a:latin typeface="Gill Sans Light"/>
                <a:cs typeface="Gill Sans Light"/>
              </a:rPr>
              <a:t>Latitude</a:t>
            </a:r>
            <a:endParaRPr lang="en-US" sz="2000" dirty="0">
              <a:latin typeface="Gill Sans Light"/>
              <a:cs typeface="Gill Sans Light"/>
            </a:endParaRPr>
          </a:p>
        </p:txBody>
      </p:sp>
      <p:sp>
        <p:nvSpPr>
          <p:cNvPr id="6" name="TextBox 5"/>
          <p:cNvSpPr txBox="1"/>
          <p:nvPr/>
        </p:nvSpPr>
        <p:spPr>
          <a:xfrm>
            <a:off x="3124200" y="4248150"/>
            <a:ext cx="1183337" cy="400110"/>
          </a:xfrm>
          <a:prstGeom prst="rect">
            <a:avLst/>
          </a:prstGeom>
          <a:noFill/>
        </p:spPr>
        <p:txBody>
          <a:bodyPr wrap="none" rtlCol="0">
            <a:spAutoFit/>
          </a:bodyPr>
          <a:lstStyle/>
          <a:p>
            <a:r>
              <a:rPr lang="en-US" sz="2000" smtClean="0">
                <a:latin typeface="Gill Sans Light"/>
                <a:cs typeface="Gill Sans Light"/>
              </a:rPr>
              <a:t>Longitude</a:t>
            </a:r>
            <a:endParaRPr lang="en-US" sz="2000" dirty="0">
              <a:latin typeface="Gill Sans Light"/>
              <a:cs typeface="Gill Sans Light"/>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21773" y="2230904"/>
            <a:ext cx="992593" cy="943576"/>
          </a:xfrm>
          <a:prstGeom prst="rect">
            <a:avLst/>
          </a:prstGeom>
        </p:spPr>
      </p:pic>
      <p:sp>
        <p:nvSpPr>
          <p:cNvPr id="8" name="TextBox 7"/>
          <p:cNvSpPr txBox="1"/>
          <p:nvPr/>
        </p:nvSpPr>
        <p:spPr>
          <a:xfrm>
            <a:off x="6822180" y="1733550"/>
            <a:ext cx="1192186" cy="369332"/>
          </a:xfrm>
          <a:prstGeom prst="rect">
            <a:avLst/>
          </a:prstGeom>
          <a:noFill/>
        </p:spPr>
        <p:txBody>
          <a:bodyPr wrap="none" rtlCol="0">
            <a:spAutoFit/>
          </a:bodyPr>
          <a:lstStyle/>
          <a:p>
            <a:r>
              <a:rPr lang="en-US" smtClean="0">
                <a:latin typeface="Gill Sans Light"/>
                <a:cs typeface="Gill Sans Light"/>
              </a:rPr>
              <a:t>Proportion</a:t>
            </a:r>
            <a:endParaRPr lang="en-US" dirty="0">
              <a:latin typeface="Gill Sans Light"/>
              <a:cs typeface="Gill Sans Light"/>
            </a:endParaRPr>
          </a:p>
        </p:txBody>
      </p:sp>
    </p:spTree>
    <p:extLst>
      <p:ext uri="{BB962C8B-B14F-4D97-AF65-F5344CB8AC3E}">
        <p14:creationId xmlns:p14="http://schemas.microsoft.com/office/powerpoint/2010/main" val="116617920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Shape 118"/>
          <p:cNvSpPr txBox="1">
            <a:spLocks noGrp="1"/>
          </p:cNvSpPr>
          <p:nvPr>
            <p:ph type="title"/>
          </p:nvPr>
        </p:nvSpPr>
        <p:spPr>
          <a:xfrm>
            <a:off x="457200" y="68447"/>
            <a:ext cx="8229600" cy="857400"/>
          </a:xfrm>
          <a:prstGeom prst="rect">
            <a:avLst/>
          </a:prstGeom>
        </p:spPr>
        <p:txBody>
          <a:bodyPr lIns="91425" tIns="91425" rIns="91425" bIns="91425" anchor="ctr" anchorCtr="0">
            <a:noAutofit/>
          </a:bodyPr>
          <a:lstStyle/>
          <a:p>
            <a:pPr lvl="0" rtl="0">
              <a:spcBef>
                <a:spcPts val="0"/>
              </a:spcBef>
              <a:buNone/>
            </a:pPr>
            <a:r>
              <a:rPr lang="en-US" dirty="0" smtClean="0">
                <a:latin typeface="Helvetica"/>
                <a:cs typeface="Helvetica"/>
              </a:rPr>
              <a:t>Spatial Correlations</a:t>
            </a:r>
            <a:r>
              <a:rPr lang="en-US" dirty="0" smtClean="0"/>
              <a:t> </a:t>
            </a:r>
            <a:endParaRPr lang="en-US" dirty="0"/>
          </a:p>
        </p:txBody>
      </p:sp>
      <p:sp>
        <p:nvSpPr>
          <p:cNvPr id="119" name="Shape 119"/>
          <p:cNvSpPr txBox="1">
            <a:spLocks noGrp="1"/>
          </p:cNvSpPr>
          <p:nvPr>
            <p:ph type="body" idx="1"/>
          </p:nvPr>
        </p:nvSpPr>
        <p:spPr>
          <a:xfrm>
            <a:off x="457200" y="1006078"/>
            <a:ext cx="8229600" cy="3623072"/>
          </a:xfrm>
          <a:prstGeom prst="rect">
            <a:avLst/>
          </a:prstGeom>
        </p:spPr>
        <p:txBody>
          <a:bodyPr lIns="91425" tIns="91425" rIns="91425" bIns="91425" anchor="t" anchorCtr="0">
            <a:noAutofit/>
          </a:bodyPr>
          <a:lstStyle/>
          <a:p>
            <a:pPr marL="457200" indent="-457200">
              <a:buFont typeface="Arial" charset="0"/>
              <a:buChar char="•"/>
            </a:pPr>
            <a:r>
              <a:rPr lang="en-US" sz="2400" dirty="0">
                <a:latin typeface="Trebuchet MS" charset="0"/>
                <a:ea typeface="Trebuchet MS" charset="0"/>
                <a:cs typeface="Trebuchet MS" charset="0"/>
              </a:rPr>
              <a:t>The spatial graphs show that, in both counties, where Whites are more prevalent, Blacks are sparse and vice versa.  </a:t>
            </a:r>
          </a:p>
          <a:p>
            <a:pPr marL="1147763" lvl="1" indent="-604838">
              <a:buFont typeface="Arial" charset="0"/>
              <a:buChar char="•"/>
            </a:pPr>
            <a:r>
              <a:rPr lang="en-US" dirty="0">
                <a:latin typeface="Trebuchet MS" charset="0"/>
                <a:ea typeface="Trebuchet MS" charset="0"/>
                <a:cs typeface="Trebuchet MS" charset="0"/>
              </a:rPr>
              <a:t>In Jefferson County, the city of Louisville (NW) schools are largely populated with minorities, while the outer suburbs schools are largely populated by whites.</a:t>
            </a:r>
          </a:p>
          <a:p>
            <a:pPr marL="1147763" lvl="1" indent="-604838">
              <a:buFont typeface="Arial" charset="0"/>
              <a:buChar char="•"/>
            </a:pPr>
            <a:r>
              <a:rPr lang="en-US" dirty="0">
                <a:latin typeface="Trebuchet MS" charset="0"/>
                <a:ea typeface="Trebuchet MS" charset="0"/>
                <a:cs typeface="Trebuchet MS" charset="0"/>
              </a:rPr>
              <a:t>A similar effect is observed in Mecklenburg schools near the city of Charlotte (center). </a:t>
            </a:r>
          </a:p>
          <a:p>
            <a:pPr marL="0" marR="0" lvl="0" indent="0" algn="l" rtl="0">
              <a:lnSpc>
                <a:spcPct val="100000"/>
              </a:lnSpc>
              <a:spcBef>
                <a:spcPts val="560"/>
              </a:spcBef>
              <a:spcAft>
                <a:spcPts val="0"/>
              </a:spcAft>
              <a:buNone/>
            </a:pPr>
            <a:endParaRPr sz="2400" dirty="0">
              <a:latin typeface="Arial Narrow"/>
              <a:ea typeface="Arial Narrow"/>
              <a:cs typeface="Arial Narrow"/>
              <a:sym typeface="Arial Narrow"/>
            </a:endParaRPr>
          </a:p>
          <a:p>
            <a:pPr marL="0" lvl="0" indent="0" rtl="0">
              <a:spcBef>
                <a:spcPts val="0"/>
              </a:spcBef>
              <a:buNone/>
            </a:pPr>
            <a:r>
              <a:rPr lang="en-US" sz="2400" dirty="0">
                <a:latin typeface="Arial Narrow"/>
                <a:ea typeface="Arial Narrow"/>
                <a:cs typeface="Arial Narrow"/>
                <a:sym typeface="Arial Narrow"/>
              </a:rPr>
              <a:t> </a:t>
            </a:r>
          </a:p>
        </p:txBody>
      </p:sp>
    </p:spTree>
    <p:extLst>
      <p:ext uri="{BB962C8B-B14F-4D97-AF65-F5344CB8AC3E}">
        <p14:creationId xmlns:p14="http://schemas.microsoft.com/office/powerpoint/2010/main" val="20381527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Shape 145"/>
          <p:cNvSpPr txBox="1">
            <a:spLocks noGrp="1"/>
          </p:cNvSpPr>
          <p:nvPr>
            <p:ph type="title"/>
          </p:nvPr>
        </p:nvSpPr>
        <p:spPr>
          <a:xfrm>
            <a:off x="457200" y="220847"/>
            <a:ext cx="8229600" cy="857250"/>
          </a:xfrm>
          <a:prstGeom prst="rect">
            <a:avLst/>
          </a:prstGeom>
          <a:noFill/>
          <a:ln>
            <a:noFill/>
          </a:ln>
        </p:spPr>
        <p:txBody>
          <a:bodyPr lIns="91425" tIns="91425" rIns="91425" bIns="91425" anchor="ctr" anchorCtr="0">
            <a:noAutofit/>
          </a:bodyPr>
          <a:lstStyle/>
          <a:p>
            <a:pPr marL="0" marR="0" lvl="0" indent="0" algn="r" rtl="0">
              <a:lnSpc>
                <a:spcPct val="100000"/>
              </a:lnSpc>
              <a:spcBef>
                <a:spcPts val="0"/>
              </a:spcBef>
              <a:spcAft>
                <a:spcPts val="0"/>
              </a:spcAft>
              <a:buClr>
                <a:schemeClr val="dk1"/>
              </a:buClr>
              <a:buSzPct val="25000"/>
              <a:buFont typeface="Cabin"/>
              <a:buNone/>
            </a:pPr>
            <a:r>
              <a:rPr lang="en-US" sz="2800" b="0" i="0" u="none" strike="noStrike" cap="none" dirty="0" smtClean="0">
                <a:solidFill>
                  <a:schemeClr val="dk1"/>
                </a:solidFill>
                <a:latin typeface="Helvetica"/>
                <a:ea typeface="Arial Narrow"/>
                <a:cs typeface="Helvetica"/>
                <a:sym typeface="Arial Narrow"/>
              </a:rPr>
              <a:t>Conclusions</a:t>
            </a:r>
            <a:endParaRPr lang="en-US" sz="2800" b="0" i="0" u="none" strike="noStrike" cap="none" dirty="0">
              <a:solidFill>
                <a:schemeClr val="dk1"/>
              </a:solidFill>
              <a:latin typeface="Helvetica"/>
              <a:ea typeface="Arial Narrow"/>
              <a:cs typeface="Helvetica"/>
              <a:sym typeface="Arial Narrow"/>
            </a:endParaRPr>
          </a:p>
        </p:txBody>
      </p:sp>
      <p:sp>
        <p:nvSpPr>
          <p:cNvPr id="146" name="Shape 146"/>
          <p:cNvSpPr txBox="1">
            <a:spLocks noGrp="1"/>
          </p:cNvSpPr>
          <p:nvPr>
            <p:ph type="body" idx="1"/>
          </p:nvPr>
        </p:nvSpPr>
        <p:spPr>
          <a:xfrm>
            <a:off x="457200" y="1047750"/>
            <a:ext cx="8229600" cy="3834600"/>
          </a:xfrm>
          <a:prstGeom prst="rect">
            <a:avLst/>
          </a:prstGeom>
          <a:noFill/>
          <a:ln>
            <a:noFill/>
          </a:ln>
        </p:spPr>
        <p:txBody>
          <a:bodyPr lIns="91425" tIns="91425" rIns="91425" bIns="91425" anchor="t" anchorCtr="0">
            <a:noAutofit/>
          </a:bodyPr>
          <a:lstStyle/>
          <a:p>
            <a:pPr marL="457200" indent="-457200">
              <a:buFont typeface="Arial" charset="0"/>
              <a:buChar char="•"/>
            </a:pPr>
            <a:r>
              <a:rPr lang="en-US" sz="2400" dirty="0" smtClean="0">
                <a:latin typeface="Trebuchet MS" charset="0"/>
                <a:ea typeface="Trebuchet MS" charset="0"/>
                <a:cs typeface="Trebuchet MS" charset="0"/>
              </a:rPr>
              <a:t>The </a:t>
            </a:r>
            <a:r>
              <a:rPr lang="en-US" sz="2400" dirty="0">
                <a:latin typeface="Trebuchet MS" charset="0"/>
                <a:ea typeface="Trebuchet MS" charset="0"/>
                <a:cs typeface="Trebuchet MS" charset="0"/>
              </a:rPr>
              <a:t>Jefferson County integration plan has not fully broken down racial segregation in elementary schools, but it is an improvement over integration based solely on location. </a:t>
            </a:r>
          </a:p>
        </p:txBody>
      </p:sp>
    </p:spTree>
    <p:extLst>
      <p:ext uri="{BB962C8B-B14F-4D97-AF65-F5344CB8AC3E}">
        <p14:creationId xmlns:p14="http://schemas.microsoft.com/office/powerpoint/2010/main" val="147484458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22313" y="2647950"/>
            <a:ext cx="7772400" cy="1905000"/>
          </a:xfrm>
        </p:spPr>
        <p:txBody>
          <a:bodyPr>
            <a:normAutofit fontScale="90000"/>
          </a:bodyPr>
          <a:lstStyle/>
          <a:p>
            <a:pPr algn="ctr"/>
            <a:r>
              <a:rPr lang="en-US" sz="3100" dirty="0" smtClean="0"/>
              <a:t>Assessing the Influence of career and college readiness</a:t>
            </a:r>
            <a:br>
              <a:rPr lang="en-US" sz="3100" dirty="0" smtClean="0"/>
            </a:br>
            <a:r>
              <a:rPr lang="en-US" dirty="0" smtClean="0"/>
              <a:t/>
            </a:r>
            <a:br>
              <a:rPr lang="en-US" dirty="0" smtClean="0"/>
            </a:br>
            <a:endParaRPr lang="en-US" dirty="0"/>
          </a:p>
        </p:txBody>
      </p:sp>
    </p:spTree>
    <p:extLst>
      <p:ext uri="{BB962C8B-B14F-4D97-AF65-F5344CB8AC3E}">
        <p14:creationId xmlns:p14="http://schemas.microsoft.com/office/powerpoint/2010/main" val="195020934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8"/>
        <p:cNvGrpSpPr/>
        <p:nvPr/>
      </p:nvGrpSpPr>
      <p:grpSpPr>
        <a:xfrm>
          <a:off x="0" y="0"/>
          <a:ext cx="0" cy="0"/>
          <a:chOff x="0" y="0"/>
          <a:chExt cx="0" cy="0"/>
        </a:xfrm>
      </p:grpSpPr>
      <p:sp>
        <p:nvSpPr>
          <p:cNvPr id="49" name="Shape 49"/>
          <p:cNvSpPr txBox="1">
            <a:spLocks noGrp="1"/>
          </p:cNvSpPr>
          <p:nvPr>
            <p:ph type="title"/>
          </p:nvPr>
        </p:nvSpPr>
        <p:spPr>
          <a:xfrm>
            <a:off x="457200" y="220847"/>
            <a:ext cx="8229600" cy="857250"/>
          </a:xfrm>
          <a:prstGeom prst="rect">
            <a:avLst/>
          </a:prstGeom>
          <a:noFill/>
          <a:ln>
            <a:noFill/>
          </a:ln>
        </p:spPr>
        <p:txBody>
          <a:bodyPr lIns="91425" tIns="91425" rIns="91425" bIns="91425" anchor="ctr" anchorCtr="0">
            <a:noAutofit/>
          </a:bodyPr>
          <a:lstStyle/>
          <a:p>
            <a:pPr marL="0" marR="0" lvl="0" indent="0" algn="r" rtl="0">
              <a:lnSpc>
                <a:spcPct val="100000"/>
              </a:lnSpc>
              <a:spcBef>
                <a:spcPts val="0"/>
              </a:spcBef>
              <a:spcAft>
                <a:spcPts val="0"/>
              </a:spcAft>
              <a:buClr>
                <a:schemeClr val="dk1"/>
              </a:buClr>
              <a:buSzPct val="25000"/>
              <a:buFont typeface="Cabin"/>
              <a:buNone/>
            </a:pPr>
            <a:r>
              <a:rPr lang="en-US" sz="2800" b="0" i="0" u="none" strike="noStrike" cap="none" dirty="0" smtClean="0">
                <a:solidFill>
                  <a:schemeClr val="dk1"/>
                </a:solidFill>
                <a:latin typeface="Helvetica"/>
                <a:ea typeface="Arial Narrow"/>
                <a:cs typeface="Helvetica"/>
                <a:sym typeface="Arial Narrow"/>
              </a:rPr>
              <a:t>Introduction to Kentucky’s Policy</a:t>
            </a:r>
            <a:endParaRPr lang="en-US" sz="2800" b="0" i="0" u="none" strike="noStrike" cap="none" dirty="0">
              <a:solidFill>
                <a:schemeClr val="dk1"/>
              </a:solidFill>
              <a:latin typeface="Helvetica"/>
              <a:ea typeface="Arial Narrow"/>
              <a:cs typeface="Helvetica"/>
              <a:sym typeface="Arial Narrow"/>
            </a:endParaRPr>
          </a:p>
        </p:txBody>
      </p:sp>
      <p:sp>
        <p:nvSpPr>
          <p:cNvPr id="50" name="Shape 50"/>
          <p:cNvSpPr txBox="1">
            <a:spLocks noGrp="1"/>
          </p:cNvSpPr>
          <p:nvPr>
            <p:ph type="body" idx="1"/>
          </p:nvPr>
        </p:nvSpPr>
        <p:spPr>
          <a:xfrm>
            <a:off x="457200" y="834628"/>
            <a:ext cx="8229600" cy="3718322"/>
          </a:xfrm>
          <a:prstGeom prst="rect">
            <a:avLst/>
          </a:prstGeom>
          <a:noFill/>
          <a:ln>
            <a:noFill/>
          </a:ln>
        </p:spPr>
        <p:txBody>
          <a:bodyPr lIns="91425" tIns="91425" rIns="91425" bIns="91425" anchor="t" anchorCtr="0">
            <a:noAutofit/>
          </a:bodyPr>
          <a:lstStyle/>
          <a:p>
            <a:pPr marL="11113" indent="0">
              <a:buNone/>
            </a:pPr>
            <a:r>
              <a:rPr lang="en-US" sz="2400" b="1" dirty="0">
                <a:solidFill>
                  <a:srgbClr val="881D3F"/>
                </a:solidFill>
                <a:latin typeface="Trebuchet MS" charset="0"/>
                <a:ea typeface="Trebuchet MS" charset="0"/>
                <a:cs typeface="Trebuchet MS" charset="0"/>
              </a:rPr>
              <a:t>2009 Senate Bill 1 </a:t>
            </a:r>
          </a:p>
          <a:p>
            <a:pPr marL="296863" indent="-285750">
              <a:spcBef>
                <a:spcPts val="0"/>
              </a:spcBef>
            </a:pPr>
            <a:r>
              <a:rPr lang="en-US" sz="1800" dirty="0">
                <a:latin typeface="Trebuchet MS" charset="0"/>
                <a:ea typeface="Trebuchet MS" charset="0"/>
                <a:cs typeface="Trebuchet MS" charset="0"/>
              </a:rPr>
              <a:t>The Kentucky Senate Bill 1 was passed to address the</a:t>
            </a:r>
            <a:r>
              <a:rPr lang="en-US" sz="1800" dirty="0">
                <a:solidFill>
                  <a:srgbClr val="5E89B4"/>
                </a:solidFill>
                <a:latin typeface="Trebuchet MS" charset="0"/>
                <a:ea typeface="Trebuchet MS" charset="0"/>
                <a:cs typeface="Trebuchet MS" charset="0"/>
              </a:rPr>
              <a:t> </a:t>
            </a:r>
            <a:r>
              <a:rPr lang="en-US" sz="1800" dirty="0">
                <a:latin typeface="Trebuchet MS" charset="0"/>
                <a:ea typeface="Trebuchet MS" charset="0"/>
                <a:cs typeface="Trebuchet MS" charset="0"/>
              </a:rPr>
              <a:t>high</a:t>
            </a:r>
            <a:r>
              <a:rPr lang="en-US" sz="1800" dirty="0">
                <a:solidFill>
                  <a:srgbClr val="5E89B4"/>
                </a:solidFill>
                <a:latin typeface="Trebuchet MS" charset="0"/>
                <a:ea typeface="Trebuchet MS" charset="0"/>
                <a:cs typeface="Trebuchet MS" charset="0"/>
              </a:rPr>
              <a:t> </a:t>
            </a:r>
            <a:r>
              <a:rPr lang="en-US" sz="1800" dirty="0">
                <a:latin typeface="Trebuchet MS" charset="0"/>
                <a:ea typeface="Trebuchet MS" charset="0"/>
                <a:cs typeface="Trebuchet MS" charset="0"/>
              </a:rPr>
              <a:t>rate of students enrolled in remedial courses during their first year of college</a:t>
            </a:r>
            <a:r>
              <a:rPr lang="en-US" sz="1800" dirty="0" smtClean="0">
                <a:latin typeface="Trebuchet MS" charset="0"/>
                <a:ea typeface="Trebuchet MS" charset="0"/>
                <a:cs typeface="Trebuchet MS" charset="0"/>
              </a:rPr>
              <a:t>. </a:t>
            </a:r>
            <a:r>
              <a:rPr lang="en-US" sz="1800" dirty="0">
                <a:latin typeface="Trebuchet MS" charset="0"/>
                <a:ea typeface="Trebuchet MS" charset="0"/>
                <a:cs typeface="Trebuchet MS" charset="0"/>
              </a:rPr>
              <a:t>This bill created two benchmarks as a </a:t>
            </a:r>
            <a:r>
              <a:rPr lang="en-US" sz="1800" dirty="0" smtClean="0">
                <a:latin typeface="Trebuchet MS" charset="0"/>
                <a:ea typeface="Trebuchet MS" charset="0"/>
                <a:cs typeface="Trebuchet MS" charset="0"/>
              </a:rPr>
              <a:t>solution:</a:t>
            </a:r>
          </a:p>
          <a:p>
            <a:pPr marL="644525" lvl="1">
              <a:spcBef>
                <a:spcPts val="0"/>
              </a:spcBef>
            </a:pPr>
            <a:r>
              <a:rPr lang="en-US" sz="1800" b="1" dirty="0" smtClean="0">
                <a:latin typeface="Trebuchet MS" charset="0"/>
                <a:ea typeface="Trebuchet MS" charset="0"/>
                <a:cs typeface="Trebuchet MS" charset="0"/>
              </a:rPr>
              <a:t>College </a:t>
            </a:r>
            <a:r>
              <a:rPr lang="en-US" sz="1800" b="1" dirty="0">
                <a:latin typeface="Trebuchet MS" charset="0"/>
                <a:ea typeface="Trebuchet MS" charset="0"/>
                <a:cs typeface="Trebuchet MS" charset="0"/>
              </a:rPr>
              <a:t>Readiness</a:t>
            </a:r>
            <a:r>
              <a:rPr lang="en-US" sz="1800" dirty="0">
                <a:latin typeface="Trebuchet MS" charset="0"/>
                <a:ea typeface="Trebuchet MS" charset="0"/>
                <a:cs typeface="Trebuchet MS" charset="0"/>
              </a:rPr>
              <a:t>: meeting benchmarks on either the ACT, COMPASS, or KYOTE (college placement tests) indicating that they do not require placement in remedial college courses for Math, English, and </a:t>
            </a:r>
            <a:r>
              <a:rPr lang="en-US" sz="1800" dirty="0" smtClean="0">
                <a:latin typeface="Trebuchet MS" charset="0"/>
                <a:ea typeface="Trebuchet MS" charset="0"/>
                <a:cs typeface="Trebuchet MS" charset="0"/>
              </a:rPr>
              <a:t>Reading</a:t>
            </a:r>
          </a:p>
          <a:p>
            <a:pPr marL="644525" lvl="1">
              <a:spcBef>
                <a:spcPts val="0"/>
              </a:spcBef>
            </a:pPr>
            <a:r>
              <a:rPr lang="en-US" sz="1800" b="1" dirty="0" smtClean="0">
                <a:latin typeface="Trebuchet MS" charset="0"/>
                <a:ea typeface="Trebuchet MS" charset="0"/>
                <a:cs typeface="Trebuchet MS" charset="0"/>
              </a:rPr>
              <a:t>Career </a:t>
            </a:r>
            <a:r>
              <a:rPr lang="en-US" sz="1800" b="1" dirty="0">
                <a:latin typeface="Trebuchet MS" charset="0"/>
                <a:ea typeface="Trebuchet MS" charset="0"/>
                <a:cs typeface="Trebuchet MS" charset="0"/>
              </a:rPr>
              <a:t>Readiness</a:t>
            </a:r>
            <a:r>
              <a:rPr lang="en-US" sz="1800" dirty="0">
                <a:latin typeface="Trebuchet MS" charset="0"/>
                <a:ea typeface="Trebuchet MS" charset="0"/>
                <a:cs typeface="Trebuchet MS" charset="0"/>
              </a:rPr>
              <a:t>: certification in an industry or testing above certain benchmarks on </a:t>
            </a:r>
            <a:r>
              <a:rPr lang="en-US" sz="1800" dirty="0" err="1">
                <a:latin typeface="Trebuchet MS" charset="0"/>
                <a:ea typeface="Trebuchet MS" charset="0"/>
                <a:cs typeface="Trebuchet MS" charset="0"/>
              </a:rPr>
              <a:t>WorkKeys</a:t>
            </a:r>
            <a:r>
              <a:rPr lang="en-US" sz="1800" dirty="0">
                <a:latin typeface="Trebuchet MS" charset="0"/>
                <a:ea typeface="Trebuchet MS" charset="0"/>
                <a:cs typeface="Trebuchet MS" charset="0"/>
              </a:rPr>
              <a:t> or ASVAB and KOSSA, in addition to completing coursework in Career and Technical Education </a:t>
            </a:r>
            <a:r>
              <a:rPr lang="en-US" sz="1800" dirty="0" smtClean="0">
                <a:latin typeface="Trebuchet MS" charset="0"/>
                <a:ea typeface="Trebuchet MS" charset="0"/>
                <a:cs typeface="Trebuchet MS" charset="0"/>
              </a:rPr>
              <a:t>curriculum</a:t>
            </a:r>
            <a:endParaRPr lang="en-US" sz="1800" baseline="30000" dirty="0">
              <a:latin typeface="Trebuchet MS" charset="0"/>
              <a:ea typeface="Trebuchet MS" charset="0"/>
              <a:cs typeface="Trebuchet MS" charset="0"/>
            </a:endParaRPr>
          </a:p>
          <a:p>
            <a:pPr marL="285750" lvl="1">
              <a:spcBef>
                <a:spcPts val="0"/>
              </a:spcBef>
              <a:buFont typeface="Arial" charset="0"/>
              <a:buChar char="•"/>
            </a:pPr>
            <a:r>
              <a:rPr lang="en-US" sz="1800" dirty="0">
                <a:latin typeface="Trebuchet MS" charset="0"/>
                <a:ea typeface="Trebuchet MS" charset="0"/>
                <a:cs typeface="Trebuchet MS" charset="0"/>
              </a:rPr>
              <a:t>While these benchmarks were </a:t>
            </a:r>
            <a:r>
              <a:rPr lang="en-US" sz="1800" dirty="0">
                <a:solidFill>
                  <a:srgbClr val="000000"/>
                </a:solidFill>
                <a:latin typeface="Trebuchet MS" charset="0"/>
                <a:ea typeface="Trebuchet MS" charset="0"/>
                <a:cs typeface="Trebuchet MS" charset="0"/>
              </a:rPr>
              <a:t>introduced in 2009, they </a:t>
            </a:r>
            <a:r>
              <a:rPr lang="en-US" sz="1800" dirty="0">
                <a:latin typeface="Trebuchet MS" charset="0"/>
                <a:ea typeface="Trebuchet MS" charset="0"/>
                <a:cs typeface="Trebuchet MS" charset="0"/>
              </a:rPr>
              <a:t>were not tracked until the graduating class of </a:t>
            </a:r>
            <a:r>
              <a:rPr lang="en-US" sz="1800" dirty="0" smtClean="0">
                <a:latin typeface="Trebuchet MS" charset="0"/>
                <a:ea typeface="Trebuchet MS" charset="0"/>
                <a:cs typeface="Trebuchet MS" charset="0"/>
              </a:rPr>
              <a:t>2012</a:t>
            </a:r>
            <a:endParaRPr lang="en-US" sz="1800" dirty="0">
              <a:latin typeface="Trebuchet MS" charset="0"/>
              <a:ea typeface="Trebuchet MS" charset="0"/>
              <a:cs typeface="Trebuchet MS" charset="0"/>
            </a:endParaRPr>
          </a:p>
          <a:p>
            <a:pPr marL="457200" indent="-457200">
              <a:spcBef>
                <a:spcPts val="0"/>
              </a:spcBef>
            </a:pPr>
            <a:endParaRPr lang="en-US" sz="1800" dirty="0">
              <a:latin typeface="Trebuchet MS" charset="0"/>
              <a:ea typeface="Trebuchet MS" charset="0"/>
              <a:cs typeface="Trebuchet MS" charset="0"/>
            </a:endParaRPr>
          </a:p>
        </p:txBody>
      </p:sp>
    </p:spTree>
    <p:extLst>
      <p:ext uri="{BB962C8B-B14F-4D97-AF65-F5344CB8AC3E}">
        <p14:creationId xmlns:p14="http://schemas.microsoft.com/office/powerpoint/2010/main" val="1256244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205979"/>
            <a:ext cx="8839200" cy="857250"/>
          </a:xfrm>
        </p:spPr>
        <p:txBody>
          <a:bodyPr/>
          <a:lstStyle/>
          <a:p>
            <a:r>
              <a:rPr lang="en-US" i="1" dirty="0" smtClean="0">
                <a:solidFill>
                  <a:srgbClr val="800000"/>
                </a:solidFill>
                <a:effectLst>
                  <a:outerShdw blurRad="50800" dist="38100" dir="2700000" algn="tl" rotWithShape="0">
                    <a:srgbClr val="000000">
                      <a:alpha val="43000"/>
                    </a:srgbClr>
                  </a:outerShdw>
                </a:effectLst>
              </a:rPr>
              <a:t>ALL </a:t>
            </a:r>
            <a:r>
              <a:rPr lang="en-US" i="1" dirty="0">
                <a:solidFill>
                  <a:srgbClr val="800000"/>
                </a:solidFill>
                <a:effectLst>
                  <a:outerShdw blurRad="50800" dist="38100" dir="2700000" algn="tl" rotWithShape="0">
                    <a:srgbClr val="000000">
                      <a:alpha val="43000"/>
                    </a:srgbClr>
                  </a:outerShdw>
                </a:effectLst>
              </a:rPr>
              <a:t>data </a:t>
            </a:r>
            <a:r>
              <a:rPr lang="en-US" dirty="0"/>
              <a:t>revolution</a:t>
            </a:r>
          </a:p>
        </p:txBody>
      </p:sp>
      <p:grpSp>
        <p:nvGrpSpPr>
          <p:cNvPr id="41" name="Group 40"/>
          <p:cNvGrpSpPr/>
          <p:nvPr/>
        </p:nvGrpSpPr>
        <p:grpSpPr>
          <a:xfrm>
            <a:off x="0" y="1062157"/>
            <a:ext cx="9119681" cy="4081342"/>
            <a:chOff x="0" y="1062157"/>
            <a:chExt cx="9119681" cy="4081342"/>
          </a:xfrm>
        </p:grpSpPr>
        <p:pic>
          <p:nvPicPr>
            <p:cNvPr id="28" name="Picture 27" descr="Biocomplexity-PP-SectionTitle10-SDAL-BKGD-Light_2015-11.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67410"/>
              <a:ext cx="9119681" cy="4076089"/>
            </a:xfrm>
            <a:prstGeom prst="rect">
              <a:avLst/>
            </a:prstGeom>
          </p:spPr>
        </p:pic>
        <p:sp>
          <p:nvSpPr>
            <p:cNvPr id="12" name="Rectangle 11"/>
            <p:cNvSpPr/>
            <p:nvPr/>
          </p:nvSpPr>
          <p:spPr>
            <a:xfrm>
              <a:off x="68109" y="1062157"/>
              <a:ext cx="2446491" cy="1785104"/>
            </a:xfrm>
            <a:prstGeom prst="rect">
              <a:avLst/>
            </a:prstGeom>
          </p:spPr>
          <p:txBody>
            <a:bodyPr wrap="square">
              <a:spAutoFit/>
            </a:bodyPr>
            <a:lstStyle/>
            <a:p>
              <a:pPr algn="ctr"/>
              <a:r>
                <a:rPr lang="en-US" sz="2400" dirty="0">
                  <a:solidFill>
                    <a:srgbClr val="6F0429"/>
                  </a:solidFill>
                  <a:effectLst>
                    <a:outerShdw blurRad="50800" dist="38100" dir="2700000" algn="tl" rotWithShape="0">
                      <a:srgbClr val="000000">
                        <a:alpha val="43000"/>
                      </a:srgbClr>
                    </a:outerShdw>
                  </a:effectLst>
                  <a:latin typeface="Gill Sans"/>
                  <a:cs typeface="Gill Sans"/>
                </a:rPr>
                <a:t>Designed Data </a:t>
              </a:r>
              <a:endParaRPr lang="en-US" sz="2400" dirty="0" smtClean="0">
                <a:solidFill>
                  <a:srgbClr val="6F0429"/>
                </a:solidFill>
                <a:effectLst>
                  <a:outerShdw blurRad="50800" dist="38100" dir="2700000" algn="tl" rotWithShape="0">
                    <a:srgbClr val="000000">
                      <a:alpha val="43000"/>
                    </a:srgbClr>
                  </a:outerShdw>
                </a:effectLst>
                <a:latin typeface="Gill Sans"/>
                <a:cs typeface="Gill Sans"/>
              </a:endParaRPr>
            </a:p>
            <a:p>
              <a:pPr algn="ctr"/>
              <a:r>
                <a:rPr lang="en-US" sz="2400" dirty="0" smtClean="0">
                  <a:solidFill>
                    <a:srgbClr val="6F0429"/>
                  </a:solidFill>
                  <a:effectLst>
                    <a:outerShdw blurRad="50800" dist="38100" dir="2700000" algn="tl" rotWithShape="0">
                      <a:srgbClr val="000000">
                        <a:alpha val="43000"/>
                      </a:srgbClr>
                    </a:outerShdw>
                  </a:effectLst>
                  <a:latin typeface="Gill Sans"/>
                  <a:cs typeface="Gill Sans"/>
                </a:rPr>
                <a:t>Collections</a:t>
              </a:r>
            </a:p>
            <a:p>
              <a:pPr algn="ctr"/>
              <a:endParaRPr lang="en-US" sz="800" dirty="0" smtClean="0">
                <a:solidFill>
                  <a:srgbClr val="000000"/>
                </a:solidFill>
                <a:latin typeface="Gill Sans Light"/>
                <a:cs typeface="Gill Sans Light"/>
              </a:endParaRPr>
            </a:p>
            <a:p>
              <a:pPr algn="ctr"/>
              <a:r>
                <a:rPr lang="en-US" dirty="0" smtClean="0">
                  <a:solidFill>
                    <a:srgbClr val="000000"/>
                  </a:solidFill>
                  <a:latin typeface="Gill Sans Light"/>
                  <a:cs typeface="Gill Sans Light"/>
                </a:rPr>
                <a:t>Statistically</a:t>
              </a:r>
              <a:r>
                <a:rPr lang="en-US" strike="sngStrike" dirty="0" smtClean="0">
                  <a:solidFill>
                    <a:srgbClr val="000000"/>
                  </a:solidFill>
                  <a:latin typeface="Gill Sans Light"/>
                  <a:cs typeface="Gill Sans Light"/>
                </a:rPr>
                <a:t> </a:t>
              </a:r>
              <a:r>
                <a:rPr lang="en-US" dirty="0">
                  <a:solidFill>
                    <a:srgbClr val="000000"/>
                  </a:solidFill>
                  <a:latin typeface="Gill Sans Light"/>
                  <a:cs typeface="Gill Sans Light"/>
                </a:rPr>
                <a:t>d</a:t>
              </a:r>
              <a:r>
                <a:rPr lang="en-US" dirty="0">
                  <a:latin typeface="Gill Sans Light"/>
                  <a:cs typeface="Gill Sans Light"/>
                </a:rPr>
                <a:t>esigned </a:t>
              </a:r>
              <a:r>
                <a:rPr lang="en-US" dirty="0" smtClean="0">
                  <a:latin typeface="Gill Sans Light"/>
                  <a:cs typeface="Gill Sans Light"/>
                </a:rPr>
                <a:t>and </a:t>
              </a:r>
              <a:r>
                <a:rPr lang="en-US" dirty="0">
                  <a:latin typeface="Gill Sans Light"/>
                  <a:cs typeface="Gill Sans Light"/>
                </a:rPr>
                <a:t>intentional observational </a:t>
              </a:r>
              <a:r>
                <a:rPr lang="en-US" dirty="0" smtClean="0">
                  <a:latin typeface="Gill Sans Light"/>
                  <a:cs typeface="Gill Sans Light"/>
                </a:rPr>
                <a:t>data collections</a:t>
              </a:r>
              <a:endParaRPr lang="en-US" dirty="0">
                <a:latin typeface="Gill Sans Light"/>
                <a:cs typeface="Gill Sans Light"/>
              </a:endParaRPr>
            </a:p>
          </p:txBody>
        </p:sp>
        <p:sp>
          <p:nvSpPr>
            <p:cNvPr id="20" name="Rectangle 19"/>
            <p:cNvSpPr/>
            <p:nvPr/>
          </p:nvSpPr>
          <p:spPr>
            <a:xfrm>
              <a:off x="2581436" y="1062157"/>
              <a:ext cx="2447764" cy="1785104"/>
            </a:xfrm>
            <a:prstGeom prst="rect">
              <a:avLst/>
            </a:prstGeom>
          </p:spPr>
          <p:txBody>
            <a:bodyPr wrap="square">
              <a:spAutoFit/>
            </a:bodyPr>
            <a:lstStyle/>
            <a:p>
              <a:pPr algn="ctr"/>
              <a:r>
                <a:rPr lang="en-US" sz="2400" dirty="0">
                  <a:solidFill>
                    <a:srgbClr val="6F0429"/>
                  </a:solidFill>
                  <a:effectLst>
                    <a:outerShdw blurRad="50800" dist="38100" dir="2700000" algn="tl" rotWithShape="0">
                      <a:srgbClr val="000000">
                        <a:alpha val="43000"/>
                      </a:srgbClr>
                    </a:outerShdw>
                  </a:effectLst>
                  <a:latin typeface="Gill Sans"/>
                  <a:cs typeface="Gill Sans"/>
                </a:rPr>
                <a:t>Administrative </a:t>
              </a:r>
              <a:r>
                <a:rPr lang="en-US" sz="2400" dirty="0" smtClean="0">
                  <a:solidFill>
                    <a:srgbClr val="6F0429"/>
                  </a:solidFill>
                  <a:effectLst>
                    <a:outerShdw blurRad="50800" dist="38100" dir="2700000" algn="tl" rotWithShape="0">
                      <a:srgbClr val="000000">
                        <a:alpha val="43000"/>
                      </a:srgbClr>
                    </a:outerShdw>
                  </a:effectLst>
                  <a:latin typeface="Gill Sans"/>
                  <a:cs typeface="Gill Sans"/>
                </a:rPr>
                <a:t/>
              </a:r>
              <a:br>
                <a:rPr lang="en-US" sz="2400" dirty="0" smtClean="0">
                  <a:solidFill>
                    <a:srgbClr val="6F0429"/>
                  </a:solidFill>
                  <a:effectLst>
                    <a:outerShdw blurRad="50800" dist="38100" dir="2700000" algn="tl" rotWithShape="0">
                      <a:srgbClr val="000000">
                        <a:alpha val="43000"/>
                      </a:srgbClr>
                    </a:outerShdw>
                  </a:effectLst>
                  <a:latin typeface="Gill Sans"/>
                  <a:cs typeface="Gill Sans"/>
                </a:rPr>
              </a:br>
              <a:r>
                <a:rPr lang="en-US" sz="2400" dirty="0" smtClean="0">
                  <a:solidFill>
                    <a:srgbClr val="6F0429"/>
                  </a:solidFill>
                  <a:effectLst>
                    <a:outerShdw blurRad="50800" dist="38100" dir="2700000" algn="tl" rotWithShape="0">
                      <a:srgbClr val="000000">
                        <a:alpha val="43000"/>
                      </a:srgbClr>
                    </a:outerShdw>
                  </a:effectLst>
                  <a:latin typeface="Gill Sans"/>
                  <a:cs typeface="Gill Sans"/>
                </a:rPr>
                <a:t>Data</a:t>
              </a:r>
            </a:p>
            <a:p>
              <a:pPr algn="ctr"/>
              <a:endParaRPr lang="en-US" sz="800" dirty="0" smtClean="0">
                <a:latin typeface="Gill Sans Light"/>
                <a:cs typeface="Gill Sans Light"/>
              </a:endParaRPr>
            </a:p>
            <a:p>
              <a:pPr algn="ctr"/>
              <a:r>
                <a:rPr lang="en-US" dirty="0" smtClean="0">
                  <a:latin typeface="Gill Sans Light"/>
                  <a:cs typeface="Gill Sans Light"/>
                </a:rPr>
                <a:t>Data collected </a:t>
              </a:r>
              <a:r>
                <a:rPr lang="en-US" dirty="0">
                  <a:latin typeface="Gill Sans Light"/>
                  <a:cs typeface="Gill Sans Light"/>
                </a:rPr>
                <a:t>for the administration of an </a:t>
              </a:r>
              <a:r>
                <a:rPr lang="en-US" dirty="0" smtClean="0">
                  <a:latin typeface="Gill Sans Light"/>
                  <a:cs typeface="Gill Sans Light"/>
                </a:rPr>
                <a:t>       organization </a:t>
              </a:r>
              <a:r>
                <a:rPr lang="en-US" dirty="0">
                  <a:latin typeface="Gill Sans Light"/>
                  <a:cs typeface="Gill Sans Light"/>
                </a:rPr>
                <a:t>or </a:t>
              </a:r>
              <a:r>
                <a:rPr lang="en-US" dirty="0" smtClean="0">
                  <a:latin typeface="Gill Sans Light"/>
                  <a:cs typeface="Gill Sans Light"/>
                </a:rPr>
                <a:t>program</a:t>
              </a:r>
              <a:endParaRPr lang="en-US" dirty="0">
                <a:latin typeface="Gill Sans Light"/>
                <a:cs typeface="Gill Sans Light"/>
              </a:endParaRPr>
            </a:p>
          </p:txBody>
        </p:sp>
        <p:sp>
          <p:nvSpPr>
            <p:cNvPr id="21" name="Rectangle 20"/>
            <p:cNvSpPr/>
            <p:nvPr/>
          </p:nvSpPr>
          <p:spPr>
            <a:xfrm>
              <a:off x="5029200" y="1062157"/>
              <a:ext cx="1954317" cy="1785104"/>
            </a:xfrm>
            <a:prstGeom prst="rect">
              <a:avLst/>
            </a:prstGeom>
          </p:spPr>
          <p:txBody>
            <a:bodyPr wrap="square">
              <a:spAutoFit/>
            </a:bodyPr>
            <a:lstStyle/>
            <a:p>
              <a:pPr algn="ctr"/>
              <a:r>
                <a:rPr lang="en-US" sz="2400" dirty="0" smtClean="0">
                  <a:solidFill>
                    <a:srgbClr val="6F0429"/>
                  </a:solidFill>
                  <a:effectLst>
                    <a:outerShdw blurRad="50800" dist="38100" dir="2700000" algn="tl" rotWithShape="0">
                      <a:srgbClr val="000000">
                        <a:alpha val="43000"/>
                      </a:srgbClr>
                    </a:outerShdw>
                  </a:effectLst>
                  <a:latin typeface="Gill Sans"/>
                  <a:cs typeface="Gill Sans"/>
                </a:rPr>
                <a:t>Opportunity</a:t>
              </a:r>
              <a:br>
                <a:rPr lang="en-US" sz="2400" dirty="0" smtClean="0">
                  <a:solidFill>
                    <a:srgbClr val="6F0429"/>
                  </a:solidFill>
                  <a:effectLst>
                    <a:outerShdw blurRad="50800" dist="38100" dir="2700000" algn="tl" rotWithShape="0">
                      <a:srgbClr val="000000">
                        <a:alpha val="43000"/>
                      </a:srgbClr>
                    </a:outerShdw>
                  </a:effectLst>
                  <a:latin typeface="Gill Sans"/>
                  <a:cs typeface="Gill Sans"/>
                </a:rPr>
              </a:br>
              <a:r>
                <a:rPr lang="en-US" sz="2400" dirty="0" smtClean="0">
                  <a:solidFill>
                    <a:srgbClr val="6F0429"/>
                  </a:solidFill>
                  <a:effectLst>
                    <a:outerShdw blurRad="50800" dist="38100" dir="2700000" algn="tl" rotWithShape="0">
                      <a:srgbClr val="000000">
                        <a:alpha val="43000"/>
                      </a:srgbClr>
                    </a:outerShdw>
                  </a:effectLst>
                  <a:latin typeface="Gill Sans"/>
                  <a:cs typeface="Gill Sans"/>
                </a:rPr>
                <a:t> Data</a:t>
              </a:r>
            </a:p>
            <a:p>
              <a:pPr algn="ctr"/>
              <a:endParaRPr lang="en-US" sz="800" dirty="0" smtClean="0">
                <a:latin typeface="Gill Sans Light"/>
                <a:cs typeface="Gill Sans Light"/>
              </a:endParaRPr>
            </a:p>
            <a:p>
              <a:pPr algn="ctr"/>
              <a:r>
                <a:rPr lang="en-US" dirty="0" smtClean="0">
                  <a:latin typeface="Gill Sans Light"/>
                  <a:cs typeface="Gill Sans Light"/>
                </a:rPr>
                <a:t>Data </a:t>
              </a:r>
              <a:r>
                <a:rPr lang="en-US" dirty="0">
                  <a:latin typeface="Gill Sans Light"/>
                  <a:cs typeface="Gill Sans Light"/>
                </a:rPr>
                <a:t>generated </a:t>
              </a:r>
              <a:r>
                <a:rPr lang="en-US" dirty="0" smtClean="0">
                  <a:latin typeface="Gill Sans Light"/>
                  <a:cs typeface="Gill Sans Light"/>
                </a:rPr>
                <a:t>as we move </a:t>
              </a:r>
              <a:r>
                <a:rPr lang="en-US" dirty="0">
                  <a:latin typeface="Gill Sans Light"/>
                  <a:cs typeface="Gill Sans Light"/>
                </a:rPr>
                <a:t>through </a:t>
              </a:r>
              <a:r>
                <a:rPr lang="en-US" dirty="0" smtClean="0">
                  <a:latin typeface="Gill Sans Light"/>
                  <a:cs typeface="Gill Sans Light"/>
                </a:rPr>
                <a:t>our </a:t>
              </a:r>
              <a:r>
                <a:rPr lang="en-US" dirty="0">
                  <a:latin typeface="Gill Sans Light"/>
                  <a:cs typeface="Gill Sans Light"/>
                </a:rPr>
                <a:t>daily </a:t>
              </a:r>
              <a:r>
                <a:rPr lang="en-US" dirty="0" smtClean="0">
                  <a:latin typeface="Gill Sans Light"/>
                  <a:cs typeface="Gill Sans Light"/>
                </a:rPr>
                <a:t>paces</a:t>
              </a:r>
              <a:endParaRPr lang="en-US" dirty="0">
                <a:latin typeface="Gill Sans Light"/>
                <a:cs typeface="Gill Sans Light"/>
              </a:endParaRPr>
            </a:p>
          </p:txBody>
        </p:sp>
        <p:grpSp>
          <p:nvGrpSpPr>
            <p:cNvPr id="26" name="Group 25"/>
            <p:cNvGrpSpPr/>
            <p:nvPr/>
          </p:nvGrpSpPr>
          <p:grpSpPr>
            <a:xfrm>
              <a:off x="144309" y="2991944"/>
              <a:ext cx="2209800" cy="1942006"/>
              <a:chOff x="228599" y="2724150"/>
              <a:chExt cx="2679794" cy="2070926"/>
            </a:xfrm>
          </p:grpSpPr>
          <p:pic>
            <p:nvPicPr>
              <p:cNvPr id="14" name="Picture 13"/>
              <p:cNvPicPr>
                <a:picLocks noChangeAspect="1"/>
              </p:cNvPicPr>
              <p:nvPr/>
            </p:nvPicPr>
            <p:blipFill>
              <a:blip r:embed="rId4"/>
              <a:stretch>
                <a:fillRect/>
              </a:stretch>
            </p:blipFill>
            <p:spPr>
              <a:xfrm>
                <a:off x="228599" y="2724150"/>
                <a:ext cx="1625833" cy="1316851"/>
              </a:xfrm>
              <a:prstGeom prst="rect">
                <a:avLst/>
              </a:prstGeom>
            </p:spPr>
          </p:pic>
          <p:pic>
            <p:nvPicPr>
              <p:cNvPr id="19" name="Picture 18"/>
              <p:cNvPicPr>
                <a:picLocks noChangeAspect="1"/>
              </p:cNvPicPr>
              <p:nvPr/>
            </p:nvPicPr>
            <p:blipFill>
              <a:blip r:embed="rId5"/>
              <a:stretch>
                <a:fillRect/>
              </a:stretch>
            </p:blipFill>
            <p:spPr>
              <a:xfrm>
                <a:off x="1125245" y="3790950"/>
                <a:ext cx="1458374" cy="1004126"/>
              </a:xfrm>
              <a:prstGeom prst="rect">
                <a:avLst/>
              </a:prstGeom>
            </p:spPr>
          </p:pic>
          <p:pic>
            <p:nvPicPr>
              <p:cNvPr id="22" name="Picture 21"/>
              <p:cNvPicPr>
                <a:picLocks noChangeAspect="1"/>
              </p:cNvPicPr>
              <p:nvPr/>
            </p:nvPicPr>
            <p:blipFill>
              <a:blip r:embed="rId6"/>
              <a:stretch>
                <a:fillRect/>
              </a:stretch>
            </p:blipFill>
            <p:spPr>
              <a:xfrm>
                <a:off x="1612374" y="3006517"/>
                <a:ext cx="1296019" cy="870366"/>
              </a:xfrm>
              <a:prstGeom prst="rect">
                <a:avLst/>
              </a:prstGeom>
            </p:spPr>
          </p:pic>
        </p:grpSp>
        <p:grpSp>
          <p:nvGrpSpPr>
            <p:cNvPr id="25" name="Group 24"/>
            <p:cNvGrpSpPr/>
            <p:nvPr/>
          </p:nvGrpSpPr>
          <p:grpSpPr>
            <a:xfrm>
              <a:off x="2849861" y="3002708"/>
              <a:ext cx="1950739" cy="1855042"/>
              <a:chOff x="3276601" y="2715953"/>
              <a:chExt cx="2617299" cy="1989397"/>
            </a:xfrm>
          </p:grpSpPr>
          <p:pic>
            <p:nvPicPr>
              <p:cNvPr id="23" name="Picture 22"/>
              <p:cNvPicPr>
                <a:picLocks noChangeAspect="1"/>
              </p:cNvPicPr>
              <p:nvPr/>
            </p:nvPicPr>
            <p:blipFill>
              <a:blip r:embed="rId7"/>
              <a:stretch>
                <a:fillRect/>
              </a:stretch>
            </p:blipFill>
            <p:spPr>
              <a:xfrm>
                <a:off x="3276601" y="2715953"/>
                <a:ext cx="2080742" cy="1303597"/>
              </a:xfrm>
              <a:prstGeom prst="rect">
                <a:avLst/>
              </a:prstGeom>
            </p:spPr>
          </p:pic>
          <p:pic>
            <p:nvPicPr>
              <p:cNvPr id="24" name="Picture 23"/>
              <p:cNvPicPr>
                <a:picLocks noChangeAspect="1"/>
              </p:cNvPicPr>
              <p:nvPr/>
            </p:nvPicPr>
            <p:blipFill>
              <a:blip r:embed="rId8"/>
              <a:stretch>
                <a:fillRect/>
              </a:stretch>
            </p:blipFill>
            <p:spPr>
              <a:xfrm>
                <a:off x="4437109" y="3691639"/>
                <a:ext cx="1456791" cy="1013711"/>
              </a:xfrm>
              <a:prstGeom prst="rect">
                <a:avLst/>
              </a:prstGeom>
            </p:spPr>
          </p:pic>
        </p:grpSp>
        <p:sp>
          <p:nvSpPr>
            <p:cNvPr id="27" name="Rectangle 26"/>
            <p:cNvSpPr/>
            <p:nvPr/>
          </p:nvSpPr>
          <p:spPr>
            <a:xfrm>
              <a:off x="7104639" y="1062157"/>
              <a:ext cx="1954317" cy="1785104"/>
            </a:xfrm>
            <a:prstGeom prst="rect">
              <a:avLst/>
            </a:prstGeom>
          </p:spPr>
          <p:txBody>
            <a:bodyPr wrap="square">
              <a:spAutoFit/>
            </a:bodyPr>
            <a:lstStyle/>
            <a:p>
              <a:pPr algn="ctr"/>
              <a:r>
                <a:rPr lang="en-US" sz="2400" dirty="0" smtClean="0">
                  <a:solidFill>
                    <a:srgbClr val="6F0429"/>
                  </a:solidFill>
                  <a:effectLst>
                    <a:outerShdw blurRad="50800" dist="38100" dir="2700000" algn="tl" rotWithShape="0">
                      <a:srgbClr val="000000">
                        <a:alpha val="43000"/>
                      </a:srgbClr>
                    </a:outerShdw>
                  </a:effectLst>
                  <a:latin typeface="Gill Sans"/>
                  <a:cs typeface="Gill Sans"/>
                </a:rPr>
                <a:t>Procedural</a:t>
              </a:r>
              <a:br>
                <a:rPr lang="en-US" sz="2400" dirty="0" smtClean="0">
                  <a:solidFill>
                    <a:srgbClr val="6F0429"/>
                  </a:solidFill>
                  <a:effectLst>
                    <a:outerShdw blurRad="50800" dist="38100" dir="2700000" algn="tl" rotWithShape="0">
                      <a:srgbClr val="000000">
                        <a:alpha val="43000"/>
                      </a:srgbClr>
                    </a:outerShdw>
                  </a:effectLst>
                  <a:latin typeface="Gill Sans"/>
                  <a:cs typeface="Gill Sans"/>
                </a:rPr>
              </a:br>
              <a:r>
                <a:rPr lang="en-US" sz="2400" dirty="0" smtClean="0">
                  <a:solidFill>
                    <a:srgbClr val="6F0429"/>
                  </a:solidFill>
                  <a:effectLst>
                    <a:outerShdw blurRad="50800" dist="38100" dir="2700000" algn="tl" rotWithShape="0">
                      <a:srgbClr val="000000">
                        <a:alpha val="43000"/>
                      </a:srgbClr>
                    </a:outerShdw>
                  </a:effectLst>
                  <a:latin typeface="Gill Sans"/>
                  <a:cs typeface="Gill Sans"/>
                </a:rPr>
                <a:t> Data</a:t>
              </a:r>
            </a:p>
            <a:p>
              <a:pPr algn="ctr"/>
              <a:endParaRPr lang="en-US" sz="800" dirty="0" smtClean="0">
                <a:latin typeface="Gill Sans Light"/>
                <a:cs typeface="Gill Sans Light"/>
              </a:endParaRPr>
            </a:p>
            <a:p>
              <a:pPr algn="ctr"/>
              <a:r>
                <a:rPr lang="en-US" dirty="0">
                  <a:latin typeface="Gill Sans Light"/>
                  <a:cs typeface="Gill Sans Light"/>
                </a:rPr>
                <a:t>D</a:t>
              </a:r>
              <a:r>
                <a:rPr lang="en-US" dirty="0" smtClean="0">
                  <a:latin typeface="Gill Sans Light"/>
                  <a:cs typeface="Gill Sans Light"/>
                </a:rPr>
                <a:t>ata </a:t>
              </a:r>
              <a:r>
                <a:rPr lang="en-US" dirty="0">
                  <a:latin typeface="Gill Sans Light"/>
                  <a:cs typeface="Gill Sans Light"/>
                </a:rPr>
                <a:t>derived from policies and procedures </a:t>
              </a:r>
              <a:r>
                <a:rPr lang="en-US" dirty="0" smtClean="0">
                  <a:latin typeface="Gill Sans Light"/>
                  <a:cs typeface="Gill Sans Light"/>
                </a:rPr>
                <a:t> </a:t>
              </a:r>
              <a:endParaRPr lang="en-US" dirty="0">
                <a:latin typeface="Gill Sans Light"/>
                <a:cs typeface="Gill Sans Light"/>
              </a:endParaRPr>
            </a:p>
          </p:txBody>
        </p:sp>
        <p:grpSp>
          <p:nvGrpSpPr>
            <p:cNvPr id="31" name="Group 30"/>
            <p:cNvGrpSpPr/>
            <p:nvPr/>
          </p:nvGrpSpPr>
          <p:grpSpPr>
            <a:xfrm>
              <a:off x="5422741" y="2959068"/>
              <a:ext cx="1037996" cy="1898682"/>
              <a:chOff x="5836249" y="2959068"/>
              <a:chExt cx="840547" cy="1615653"/>
            </a:xfrm>
          </p:grpSpPr>
          <p:pic>
            <p:nvPicPr>
              <p:cNvPr id="18" name="Picture 17"/>
              <p:cNvPicPr>
                <a:picLocks noChangeAspect="1"/>
              </p:cNvPicPr>
              <p:nvPr/>
            </p:nvPicPr>
            <p:blipFill rotWithShape="1">
              <a:blip r:embed="rId9"/>
              <a:srcRect l="50670"/>
              <a:stretch/>
            </p:blipFill>
            <p:spPr>
              <a:xfrm>
                <a:off x="5921574" y="2959068"/>
                <a:ext cx="755222" cy="831882"/>
              </a:xfrm>
              <a:prstGeom prst="rect">
                <a:avLst/>
              </a:prstGeom>
            </p:spPr>
          </p:pic>
          <p:pic>
            <p:nvPicPr>
              <p:cNvPr id="30" name="Picture 29"/>
              <p:cNvPicPr>
                <a:picLocks noChangeAspect="1"/>
              </p:cNvPicPr>
              <p:nvPr/>
            </p:nvPicPr>
            <p:blipFill rotWithShape="1">
              <a:blip r:embed="rId9"/>
              <a:srcRect r="48193"/>
              <a:stretch/>
            </p:blipFill>
            <p:spPr>
              <a:xfrm>
                <a:off x="5836249" y="3742839"/>
                <a:ext cx="793151" cy="831882"/>
              </a:xfrm>
              <a:prstGeom prst="rect">
                <a:avLst/>
              </a:prstGeom>
            </p:spPr>
          </p:pic>
        </p:grpSp>
        <p:pic>
          <p:nvPicPr>
            <p:cNvPr id="32" name="Picture 31"/>
            <p:cNvPicPr>
              <a:picLocks noChangeAspect="1"/>
            </p:cNvPicPr>
            <p:nvPr/>
          </p:nvPicPr>
          <p:blipFill>
            <a:blip r:embed="rId10"/>
            <a:stretch>
              <a:fillRect/>
            </a:stretch>
          </p:blipFill>
          <p:spPr>
            <a:xfrm>
              <a:off x="7275799" y="3105150"/>
              <a:ext cx="1715801" cy="1478708"/>
            </a:xfrm>
            <a:prstGeom prst="rect">
              <a:avLst/>
            </a:prstGeom>
          </p:spPr>
        </p:pic>
        <p:cxnSp>
          <p:nvCxnSpPr>
            <p:cNvPr id="34" name="Straight Connector 33"/>
            <p:cNvCxnSpPr/>
            <p:nvPr/>
          </p:nvCxnSpPr>
          <p:spPr>
            <a:xfrm>
              <a:off x="2590800" y="1333499"/>
              <a:ext cx="0" cy="3810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p:nvCxnSpPr>
          <p:spPr>
            <a:xfrm>
              <a:off x="7086600" y="1333499"/>
              <a:ext cx="0" cy="3810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p:nvCxnSpPr>
          <p:spPr>
            <a:xfrm>
              <a:off x="5029200" y="1333499"/>
              <a:ext cx="0" cy="3810000"/>
            </a:xfrm>
            <a:prstGeom prst="line">
              <a:avLst/>
            </a:prstGeom>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262881402"/>
      </p:ext>
    </p:extLst>
  </p:cSld>
  <p:clrMapOvr>
    <a:masterClrMapping/>
  </p:clrMapOvr>
  <p:transition spd="slow">
    <p:wipe/>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sp>
        <p:nvSpPr>
          <p:cNvPr id="55" name="Shape 55"/>
          <p:cNvSpPr txBox="1">
            <a:spLocks noGrp="1"/>
          </p:cNvSpPr>
          <p:nvPr>
            <p:ph type="title"/>
          </p:nvPr>
        </p:nvSpPr>
        <p:spPr>
          <a:xfrm>
            <a:off x="457200" y="220847"/>
            <a:ext cx="8229600" cy="857250"/>
          </a:xfrm>
          <a:prstGeom prst="rect">
            <a:avLst/>
          </a:prstGeom>
          <a:noFill/>
          <a:ln>
            <a:noFill/>
          </a:ln>
        </p:spPr>
        <p:txBody>
          <a:bodyPr lIns="91425" tIns="91425" rIns="91425" bIns="91425" anchor="ctr" anchorCtr="0">
            <a:noAutofit/>
          </a:bodyPr>
          <a:lstStyle/>
          <a:p>
            <a:pPr marL="0" marR="0" lvl="0" indent="0" algn="r" rtl="0">
              <a:lnSpc>
                <a:spcPct val="100000"/>
              </a:lnSpc>
              <a:spcBef>
                <a:spcPts val="0"/>
              </a:spcBef>
              <a:spcAft>
                <a:spcPts val="0"/>
              </a:spcAft>
              <a:buClr>
                <a:schemeClr val="dk1"/>
              </a:buClr>
              <a:buSzPct val="25000"/>
              <a:buFont typeface="Cabin"/>
              <a:buNone/>
            </a:pPr>
            <a:r>
              <a:rPr lang="en-US" sz="2800" b="0" i="0" u="none" strike="noStrike" cap="none" dirty="0" smtClean="0">
                <a:solidFill>
                  <a:schemeClr val="dk1"/>
                </a:solidFill>
                <a:latin typeface="Arial Narrow"/>
                <a:ea typeface="Arial Narrow"/>
                <a:cs typeface="Arial Narrow"/>
                <a:sym typeface="Arial Narrow"/>
              </a:rPr>
              <a:t>Overview of the Literature</a:t>
            </a:r>
            <a:endParaRPr lang="en-US" sz="2800" b="0" i="0" u="none" strike="noStrike" cap="none" dirty="0">
              <a:solidFill>
                <a:schemeClr val="dk1"/>
              </a:solidFill>
              <a:latin typeface="Arial Narrow"/>
              <a:ea typeface="Arial Narrow"/>
              <a:cs typeface="Arial Narrow"/>
              <a:sym typeface="Arial Narrow"/>
            </a:endParaRPr>
          </a:p>
        </p:txBody>
      </p:sp>
      <p:sp>
        <p:nvSpPr>
          <p:cNvPr id="56" name="Shape 56"/>
          <p:cNvSpPr txBox="1">
            <a:spLocks noGrp="1"/>
          </p:cNvSpPr>
          <p:nvPr>
            <p:ph type="body" idx="1"/>
          </p:nvPr>
        </p:nvSpPr>
        <p:spPr>
          <a:xfrm>
            <a:off x="457200" y="837754"/>
            <a:ext cx="8229600" cy="3860100"/>
          </a:xfrm>
          <a:prstGeom prst="rect">
            <a:avLst/>
          </a:prstGeom>
          <a:noFill/>
          <a:ln>
            <a:noFill/>
          </a:ln>
        </p:spPr>
        <p:txBody>
          <a:bodyPr lIns="91425" tIns="91425" rIns="91425" bIns="91425" anchor="t" anchorCtr="0">
            <a:noAutofit/>
          </a:bodyPr>
          <a:lstStyle/>
          <a:p>
            <a:pPr marL="11113" indent="0">
              <a:buNone/>
            </a:pPr>
            <a:r>
              <a:rPr lang="en-US" sz="2400" b="1" dirty="0">
                <a:solidFill>
                  <a:srgbClr val="881D3F"/>
                </a:solidFill>
                <a:latin typeface="Trebuchet MS" charset="0"/>
                <a:ea typeface="Trebuchet MS" charset="0"/>
                <a:cs typeface="Trebuchet MS" charset="0"/>
              </a:rPr>
              <a:t>Defining Career and College Readiness</a:t>
            </a:r>
          </a:p>
          <a:p>
            <a:pPr marL="457200" indent="-457200">
              <a:spcBef>
                <a:spcPts val="0"/>
              </a:spcBef>
              <a:buFont typeface="Arial" charset="0"/>
              <a:buChar char="•"/>
            </a:pPr>
            <a:r>
              <a:rPr lang="en-US" sz="1800" dirty="0">
                <a:solidFill>
                  <a:srgbClr val="000000"/>
                </a:solidFill>
                <a:latin typeface="Trebuchet MS" charset="0"/>
                <a:ea typeface="Trebuchet MS" charset="0"/>
                <a:cs typeface="Trebuchet MS" charset="0"/>
              </a:rPr>
              <a:t>O</a:t>
            </a:r>
            <a:r>
              <a:rPr lang="en-US" sz="1800" dirty="0" smtClean="0">
                <a:solidFill>
                  <a:srgbClr val="000000"/>
                </a:solidFill>
                <a:latin typeface="Trebuchet MS" charset="0"/>
                <a:ea typeface="Trebuchet MS" charset="0"/>
                <a:cs typeface="Trebuchet MS" charset="0"/>
              </a:rPr>
              <a:t>nly </a:t>
            </a:r>
            <a:r>
              <a:rPr lang="en-US" sz="1800" dirty="0">
                <a:latin typeface="Trebuchet MS" charset="0"/>
                <a:ea typeface="Trebuchet MS" charset="0"/>
                <a:cs typeface="Trebuchet MS" charset="0"/>
              </a:rPr>
              <a:t>42% of the 2009 graduating class nation-wide is ready for a college Algebra course, 67% for an English course, and 53% for a Social Sciences/Reading </a:t>
            </a:r>
            <a:r>
              <a:rPr lang="en-US" sz="1800" dirty="0" smtClean="0">
                <a:latin typeface="Trebuchet MS" charset="0"/>
                <a:ea typeface="Trebuchet MS" charset="0"/>
                <a:cs typeface="Trebuchet MS" charset="0"/>
              </a:rPr>
              <a:t>course (ACT, 2009)</a:t>
            </a:r>
            <a:endParaRPr lang="en-US" sz="1800" dirty="0">
              <a:latin typeface="Trebuchet MS" charset="0"/>
              <a:ea typeface="Trebuchet MS" charset="0"/>
              <a:cs typeface="Trebuchet MS" charset="0"/>
            </a:endParaRPr>
          </a:p>
          <a:p>
            <a:pPr marL="457200" indent="-457200">
              <a:spcBef>
                <a:spcPts val="0"/>
              </a:spcBef>
              <a:buFont typeface="Arial" charset="0"/>
              <a:buChar char="•"/>
            </a:pPr>
            <a:r>
              <a:rPr lang="en-US" sz="1800" dirty="0" smtClean="0">
                <a:latin typeface="Trebuchet MS" charset="0"/>
                <a:ea typeface="Trebuchet MS" charset="0"/>
                <a:cs typeface="Trebuchet MS" charset="0"/>
              </a:rPr>
              <a:t>High school </a:t>
            </a:r>
            <a:r>
              <a:rPr lang="en-US" sz="1800" dirty="0">
                <a:latin typeface="Trebuchet MS" charset="0"/>
                <a:ea typeface="Trebuchet MS" charset="0"/>
                <a:cs typeface="Trebuchet MS" charset="0"/>
              </a:rPr>
              <a:t>graduates, college instructors, and employers </a:t>
            </a:r>
            <a:r>
              <a:rPr lang="en-US" sz="1800" dirty="0" smtClean="0">
                <a:latin typeface="Trebuchet MS" charset="0"/>
                <a:ea typeface="Trebuchet MS" charset="0"/>
                <a:cs typeface="Trebuchet MS" charset="0"/>
              </a:rPr>
              <a:t>maintain that high </a:t>
            </a:r>
            <a:r>
              <a:rPr lang="en-US" sz="1800" dirty="0">
                <a:latin typeface="Trebuchet MS" charset="0"/>
                <a:ea typeface="Trebuchet MS" charset="0"/>
                <a:cs typeface="Trebuchet MS" charset="0"/>
              </a:rPr>
              <a:t>schools are not </a:t>
            </a:r>
            <a:r>
              <a:rPr lang="en-US" sz="1800" dirty="0" smtClean="0">
                <a:latin typeface="Trebuchet MS" charset="0"/>
                <a:ea typeface="Trebuchet MS" charset="0"/>
                <a:cs typeface="Trebuchet MS" charset="0"/>
              </a:rPr>
              <a:t>adequately preparing </a:t>
            </a:r>
            <a:r>
              <a:rPr lang="en-US" sz="1800" dirty="0">
                <a:latin typeface="Trebuchet MS" charset="0"/>
                <a:ea typeface="Trebuchet MS" charset="0"/>
                <a:cs typeface="Trebuchet MS" charset="0"/>
              </a:rPr>
              <a:t>their graduates </a:t>
            </a:r>
            <a:endParaRPr lang="en-US" sz="1800" dirty="0" smtClean="0">
              <a:latin typeface="Trebuchet MS" charset="0"/>
              <a:ea typeface="Trebuchet MS" charset="0"/>
              <a:cs typeface="Trebuchet MS" charset="0"/>
            </a:endParaRPr>
          </a:p>
          <a:p>
            <a:pPr marL="457200" indent="-457200">
              <a:spcBef>
                <a:spcPts val="0"/>
              </a:spcBef>
              <a:buFont typeface="Arial" charset="0"/>
              <a:buChar char="•"/>
            </a:pPr>
            <a:r>
              <a:rPr lang="en-US" sz="1800" dirty="0">
                <a:latin typeface="Trebuchet MS" charset="0"/>
                <a:ea typeface="Trebuchet MS" charset="0"/>
                <a:cs typeface="Trebuchet MS" charset="0"/>
              </a:rPr>
              <a:t>N</a:t>
            </a:r>
            <a:r>
              <a:rPr lang="en-US" sz="1800" dirty="0" smtClean="0">
                <a:latin typeface="Trebuchet MS" charset="0"/>
                <a:ea typeface="Trebuchet MS" charset="0"/>
                <a:cs typeface="Trebuchet MS" charset="0"/>
              </a:rPr>
              <a:t>o </a:t>
            </a:r>
            <a:r>
              <a:rPr lang="en-US" sz="1800" dirty="0">
                <a:latin typeface="Trebuchet MS" charset="0"/>
                <a:ea typeface="Trebuchet MS" charset="0"/>
                <a:cs typeface="Trebuchet MS" charset="0"/>
              </a:rPr>
              <a:t>consensus </a:t>
            </a:r>
            <a:r>
              <a:rPr lang="en-US" sz="1800" dirty="0" smtClean="0">
                <a:latin typeface="Trebuchet MS" charset="0"/>
                <a:ea typeface="Trebuchet MS" charset="0"/>
                <a:cs typeface="Trebuchet MS" charset="0"/>
              </a:rPr>
              <a:t>about the</a:t>
            </a:r>
            <a:r>
              <a:rPr lang="en-US" sz="1800" i="1" dirty="0" smtClean="0">
                <a:latin typeface="Trebuchet MS" charset="0"/>
                <a:ea typeface="Trebuchet MS" charset="0"/>
                <a:cs typeface="Trebuchet MS" charset="0"/>
              </a:rPr>
              <a:t> </a:t>
            </a:r>
            <a:r>
              <a:rPr lang="en-US" sz="1800" i="1" dirty="0">
                <a:latin typeface="Trebuchet MS" charset="0"/>
                <a:ea typeface="Trebuchet MS" charset="0"/>
                <a:cs typeface="Trebuchet MS" charset="0"/>
              </a:rPr>
              <a:t>definitions</a:t>
            </a:r>
            <a:r>
              <a:rPr lang="en-US" sz="1800" dirty="0">
                <a:latin typeface="Trebuchet MS" charset="0"/>
                <a:ea typeface="Trebuchet MS" charset="0"/>
                <a:cs typeface="Trebuchet MS" charset="0"/>
              </a:rPr>
              <a:t> of College and Career </a:t>
            </a:r>
            <a:r>
              <a:rPr lang="en-US" sz="1800" dirty="0" smtClean="0">
                <a:latin typeface="Trebuchet MS" charset="0"/>
                <a:ea typeface="Trebuchet MS" charset="0"/>
                <a:cs typeface="Trebuchet MS" charset="0"/>
              </a:rPr>
              <a:t>Ready</a:t>
            </a:r>
            <a:endParaRPr lang="en-US" sz="1800" baseline="30000" dirty="0">
              <a:latin typeface="Trebuchet MS" charset="0"/>
              <a:ea typeface="Trebuchet MS" charset="0"/>
              <a:cs typeface="Trebuchet MS" charset="0"/>
            </a:endParaRPr>
          </a:p>
          <a:p>
            <a:pPr marL="457200" indent="-457200">
              <a:spcBef>
                <a:spcPts val="0"/>
              </a:spcBef>
              <a:buFont typeface="Arial" charset="0"/>
              <a:buChar char="•"/>
            </a:pPr>
            <a:r>
              <a:rPr lang="en-US" sz="1800" dirty="0" smtClean="0">
                <a:latin typeface="Trebuchet MS" charset="0"/>
                <a:ea typeface="Trebuchet MS" charset="0"/>
                <a:cs typeface="Trebuchet MS" charset="0"/>
              </a:rPr>
              <a:t>Kentucky </a:t>
            </a:r>
            <a:r>
              <a:rPr lang="en-US" sz="1800" dirty="0">
                <a:latin typeface="Trebuchet MS" charset="0"/>
                <a:ea typeface="Trebuchet MS" charset="0"/>
                <a:cs typeface="Trebuchet MS" charset="0"/>
              </a:rPr>
              <a:t>is one of 9 states, as of 2012, to publish state-wide </a:t>
            </a:r>
            <a:r>
              <a:rPr lang="en-US" sz="1800" dirty="0" smtClean="0">
                <a:latin typeface="Trebuchet MS" charset="0"/>
                <a:ea typeface="Trebuchet MS" charset="0"/>
                <a:cs typeface="Trebuchet MS" charset="0"/>
              </a:rPr>
              <a:t>criteria, but very </a:t>
            </a:r>
            <a:r>
              <a:rPr lang="en-US" sz="1800" dirty="0">
                <a:latin typeface="Trebuchet MS" charset="0"/>
                <a:ea typeface="Trebuchet MS" charset="0"/>
                <a:cs typeface="Trebuchet MS" charset="0"/>
              </a:rPr>
              <a:t>few evaluative studies </a:t>
            </a:r>
            <a:r>
              <a:rPr lang="en-US" sz="1800" dirty="0" smtClean="0">
                <a:latin typeface="Trebuchet MS" charset="0"/>
                <a:ea typeface="Trebuchet MS" charset="0"/>
                <a:cs typeface="Trebuchet MS" charset="0"/>
              </a:rPr>
              <a:t>are available and most are qualitative</a:t>
            </a:r>
          </a:p>
          <a:p>
            <a:pPr marL="457200" indent="-457200">
              <a:spcBef>
                <a:spcPts val="0"/>
              </a:spcBef>
              <a:buFont typeface="Arial" charset="0"/>
              <a:buChar char="•"/>
            </a:pPr>
            <a:r>
              <a:rPr lang="en-US" sz="1800" dirty="0" smtClean="0">
                <a:latin typeface="Trebuchet MS" charset="0"/>
                <a:ea typeface="Trebuchet MS" charset="0"/>
                <a:cs typeface="Trebuchet MS" charset="0"/>
              </a:rPr>
              <a:t>All </a:t>
            </a:r>
            <a:r>
              <a:rPr lang="en-US" sz="1800" dirty="0">
                <a:latin typeface="Trebuchet MS" charset="0"/>
                <a:ea typeface="Trebuchet MS" charset="0"/>
                <a:cs typeface="Trebuchet MS" charset="0"/>
              </a:rPr>
              <a:t>students in Kentucky take the ACT in 11</a:t>
            </a:r>
            <a:r>
              <a:rPr lang="en-US" sz="1800" baseline="30000" dirty="0">
                <a:latin typeface="Trebuchet MS" charset="0"/>
                <a:ea typeface="Trebuchet MS" charset="0"/>
                <a:cs typeface="Trebuchet MS" charset="0"/>
              </a:rPr>
              <a:t>th</a:t>
            </a:r>
            <a:r>
              <a:rPr lang="en-US" sz="1800" dirty="0">
                <a:latin typeface="Trebuchet MS" charset="0"/>
                <a:ea typeface="Trebuchet MS" charset="0"/>
                <a:cs typeface="Trebuchet MS" charset="0"/>
              </a:rPr>
              <a:t> grade and their score is then used to determine if they will need to be placed in remedial courses should they choose to attend </a:t>
            </a:r>
            <a:r>
              <a:rPr lang="en-US" sz="1800" dirty="0" smtClean="0">
                <a:latin typeface="Trebuchet MS" charset="0"/>
                <a:ea typeface="Trebuchet MS" charset="0"/>
                <a:cs typeface="Trebuchet MS" charset="0"/>
              </a:rPr>
              <a:t>college</a:t>
            </a:r>
            <a:endParaRPr lang="en-US" sz="1800" dirty="0">
              <a:latin typeface="Trebuchet MS" charset="0"/>
              <a:ea typeface="Trebuchet MS" charset="0"/>
              <a:cs typeface="Trebuchet MS" charset="0"/>
            </a:endParaRPr>
          </a:p>
          <a:p>
            <a:pPr marL="457200" marR="0" lvl="0" indent="0" algn="l" rtl="0">
              <a:lnSpc>
                <a:spcPct val="100000"/>
              </a:lnSpc>
              <a:spcBef>
                <a:spcPts val="0"/>
              </a:spcBef>
              <a:spcAft>
                <a:spcPts val="0"/>
              </a:spcAft>
              <a:buNone/>
            </a:pPr>
            <a:endParaRPr dirty="0"/>
          </a:p>
        </p:txBody>
      </p:sp>
    </p:spTree>
    <p:extLst>
      <p:ext uri="{BB962C8B-B14F-4D97-AF65-F5344CB8AC3E}">
        <p14:creationId xmlns:p14="http://schemas.microsoft.com/office/powerpoint/2010/main" val="107140321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3" name="Shape 63"/>
          <p:cNvSpPr txBox="1">
            <a:spLocks noGrp="1"/>
          </p:cNvSpPr>
          <p:nvPr>
            <p:ph type="title"/>
          </p:nvPr>
        </p:nvSpPr>
        <p:spPr>
          <a:prstGeom prst="rect">
            <a:avLst/>
          </a:prstGeom>
        </p:spPr>
        <p:txBody>
          <a:bodyPr lIns="91425" tIns="91425" rIns="91425" bIns="91425" anchor="ctr" anchorCtr="0">
            <a:noAutofit/>
          </a:bodyPr>
          <a:lstStyle/>
          <a:p>
            <a:pPr lvl="0">
              <a:spcBef>
                <a:spcPts val="0"/>
              </a:spcBef>
              <a:buNone/>
            </a:pPr>
            <a:r>
              <a:rPr lang="en-US" dirty="0" smtClean="0"/>
              <a:t>Direct Evaluation of the Policy</a:t>
            </a:r>
            <a:endParaRPr lang="en-US" dirty="0"/>
          </a:p>
        </p:txBody>
      </p:sp>
      <p:sp>
        <p:nvSpPr>
          <p:cNvPr id="8" name="Text Placeholder 7"/>
          <p:cNvSpPr>
            <a:spLocks noGrp="1"/>
          </p:cNvSpPr>
          <p:nvPr>
            <p:ph idx="1"/>
          </p:nvPr>
        </p:nvSpPr>
        <p:spPr/>
        <p:txBody>
          <a:bodyPr/>
          <a:lstStyle/>
          <a:p>
            <a:pPr marL="457200" indent="-457200">
              <a:spcBef>
                <a:spcPts val="0"/>
              </a:spcBef>
              <a:buFont typeface="Arial" charset="0"/>
              <a:buChar char="•"/>
            </a:pPr>
            <a:r>
              <a:rPr lang="en-US" sz="2000" dirty="0">
                <a:latin typeface="Trebuchet MS" charset="0"/>
                <a:ea typeface="Trebuchet MS" charset="0"/>
                <a:cs typeface="Trebuchet MS" charset="0"/>
              </a:rPr>
              <a:t>The bill set the target that by 2014-15, </a:t>
            </a:r>
            <a:r>
              <a:rPr lang="en-US" sz="2000" b="1" i="1" dirty="0">
                <a:latin typeface="Trebuchet MS" charset="0"/>
                <a:ea typeface="Trebuchet MS" charset="0"/>
                <a:cs typeface="Trebuchet MS" charset="0"/>
              </a:rPr>
              <a:t>remedial course placement should be half </a:t>
            </a:r>
            <a:r>
              <a:rPr lang="en-US" sz="2000" dirty="0">
                <a:latin typeface="Trebuchet MS" charset="0"/>
                <a:ea typeface="Trebuchet MS" charset="0"/>
                <a:cs typeface="Trebuchet MS" charset="0"/>
              </a:rPr>
              <a:t>what</a:t>
            </a:r>
            <a:r>
              <a:rPr lang="en-US" sz="2000" dirty="0">
                <a:solidFill>
                  <a:srgbClr val="000000"/>
                </a:solidFill>
                <a:latin typeface="Trebuchet MS" charset="0"/>
                <a:ea typeface="Trebuchet MS" charset="0"/>
                <a:cs typeface="Trebuchet MS" charset="0"/>
              </a:rPr>
              <a:t> it </a:t>
            </a:r>
            <a:r>
              <a:rPr lang="en-US" sz="2000" dirty="0">
                <a:latin typeface="Trebuchet MS" charset="0"/>
                <a:ea typeface="Trebuchet MS" charset="0"/>
                <a:cs typeface="Trebuchet MS" charset="0"/>
              </a:rPr>
              <a:t>was in </a:t>
            </a:r>
            <a:r>
              <a:rPr lang="en-US" sz="2000" dirty="0" smtClean="0">
                <a:latin typeface="Trebuchet MS" charset="0"/>
                <a:ea typeface="Trebuchet MS" charset="0"/>
                <a:cs typeface="Trebuchet MS" charset="0"/>
              </a:rPr>
              <a:t>2009-10</a:t>
            </a:r>
            <a:endParaRPr lang="en-US" sz="2000" dirty="0">
              <a:latin typeface="Trebuchet MS" charset="0"/>
              <a:ea typeface="Trebuchet MS" charset="0"/>
              <a:cs typeface="Trebuchet MS" charset="0"/>
            </a:endParaRPr>
          </a:p>
          <a:p>
            <a:pPr marL="457200" indent="-457200">
              <a:spcBef>
                <a:spcPts val="0"/>
              </a:spcBef>
              <a:buFont typeface="Arial" charset="0"/>
              <a:buChar char="•"/>
            </a:pPr>
            <a:r>
              <a:rPr lang="en-US" sz="2000" dirty="0">
                <a:latin typeface="Trebuchet MS" charset="0"/>
                <a:ea typeface="Trebuchet MS" charset="0"/>
                <a:cs typeface="Trebuchet MS" charset="0"/>
              </a:rPr>
              <a:t>Remedial placement was cut in half in only 5 districts for Mathematics, 5 districts for English and 0 districts for Reading. However, </a:t>
            </a:r>
            <a:r>
              <a:rPr lang="en-US" sz="2000" b="1" i="1" dirty="0">
                <a:latin typeface="Trebuchet MS" charset="0"/>
                <a:ea typeface="Trebuchet MS" charset="0"/>
                <a:cs typeface="Trebuchet MS" charset="0"/>
              </a:rPr>
              <a:t>96% of the state did show some improvement in at least one </a:t>
            </a:r>
            <a:r>
              <a:rPr lang="en-US" sz="2000" b="1" i="1" dirty="0" smtClean="0">
                <a:latin typeface="Trebuchet MS" charset="0"/>
                <a:ea typeface="Trebuchet MS" charset="0"/>
                <a:cs typeface="Trebuchet MS" charset="0"/>
              </a:rPr>
              <a:t>area</a:t>
            </a:r>
            <a:endParaRPr lang="en-US" sz="2000" b="1" i="1" dirty="0">
              <a:latin typeface="Trebuchet MS" charset="0"/>
              <a:ea typeface="Trebuchet MS" charset="0"/>
              <a:cs typeface="Trebuchet MS" charset="0"/>
            </a:endParaRPr>
          </a:p>
          <a:p>
            <a:pPr marL="457200" indent="-457200">
              <a:spcBef>
                <a:spcPts val="0"/>
              </a:spcBef>
              <a:buFont typeface="Arial" charset="0"/>
              <a:buChar char="•"/>
            </a:pPr>
            <a:r>
              <a:rPr lang="en-US" sz="2000" dirty="0">
                <a:latin typeface="Trebuchet MS" charset="0"/>
                <a:ea typeface="Trebuchet MS" charset="0"/>
                <a:cs typeface="Trebuchet MS" charset="0"/>
              </a:rPr>
              <a:t>Remedial course placement increased in 21 districts for Mathematics, 16 districts for English, and 17 districts for </a:t>
            </a:r>
            <a:r>
              <a:rPr lang="en-US" sz="2000" dirty="0" smtClean="0">
                <a:latin typeface="Trebuchet MS" charset="0"/>
                <a:ea typeface="Trebuchet MS" charset="0"/>
                <a:cs typeface="Trebuchet MS" charset="0"/>
              </a:rPr>
              <a:t>Reading</a:t>
            </a:r>
            <a:endParaRPr lang="en-US" sz="2000" dirty="0">
              <a:latin typeface="Trebuchet MS" charset="0"/>
              <a:ea typeface="Trebuchet MS" charset="0"/>
              <a:cs typeface="Trebuchet MS" charset="0"/>
            </a:endParaRPr>
          </a:p>
          <a:p>
            <a:pPr marL="0" marR="0" lvl="0" indent="0" defTabSz="914400" eaLnBrk="1" fontAlgn="auto" latinLnBrk="0" hangingPunct="1">
              <a:lnSpc>
                <a:spcPct val="100000"/>
              </a:lnSpc>
              <a:spcBef>
                <a:spcPts val="0"/>
              </a:spcBef>
              <a:spcAft>
                <a:spcPts val="0"/>
              </a:spcAft>
              <a:buClrTx/>
              <a:buSzTx/>
              <a:buFontTx/>
              <a:buNone/>
              <a:tabLst/>
              <a:defRPr/>
            </a:pPr>
            <a:endParaRPr lang="en-US" sz="2000" b="0" dirty="0"/>
          </a:p>
        </p:txBody>
      </p:sp>
    </p:spTree>
    <p:extLst>
      <p:ext uri="{BB962C8B-B14F-4D97-AF65-F5344CB8AC3E}">
        <p14:creationId xmlns:p14="http://schemas.microsoft.com/office/powerpoint/2010/main" val="51993796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3" name="Shape 63"/>
          <p:cNvSpPr txBox="1">
            <a:spLocks noGrp="1"/>
          </p:cNvSpPr>
          <p:nvPr>
            <p:ph type="title"/>
          </p:nvPr>
        </p:nvSpPr>
        <p:spPr>
          <a:prstGeom prst="rect">
            <a:avLst/>
          </a:prstGeom>
        </p:spPr>
        <p:txBody>
          <a:bodyPr lIns="91425" tIns="91425" rIns="91425" bIns="91425" anchor="ctr" anchorCtr="0">
            <a:noAutofit/>
          </a:bodyPr>
          <a:lstStyle/>
          <a:p>
            <a:pPr lvl="0">
              <a:spcBef>
                <a:spcPts val="0"/>
              </a:spcBef>
              <a:buNone/>
            </a:pPr>
            <a:r>
              <a:rPr lang="en-US" dirty="0" smtClean="0"/>
              <a:t>Direct Evaluation of the Policy</a:t>
            </a:r>
            <a:endParaRPr lang="en-US" dirty="0"/>
          </a:p>
        </p:txBody>
      </p:sp>
      <p:pic>
        <p:nvPicPr>
          <p:cNvPr id="4" name="Content Placeholder 3"/>
          <p:cNvPicPr>
            <a:picLocks noGrp="1" noChangeAspect="1"/>
          </p:cNvPicPr>
          <p:nvPr>
            <p:ph idx="1"/>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t="15866"/>
          <a:stretch/>
        </p:blipFill>
        <p:spPr>
          <a:xfrm>
            <a:off x="458190" y="1352550"/>
            <a:ext cx="8229600" cy="1170819"/>
          </a:xfrm>
          <a:prstGeom prst="rect">
            <a:avLst/>
          </a:prstGeom>
        </p:spPr>
      </p:pic>
      <p:sp>
        <p:nvSpPr>
          <p:cNvPr id="5" name="TextBox 4"/>
          <p:cNvSpPr txBox="1"/>
          <p:nvPr/>
        </p:nvSpPr>
        <p:spPr>
          <a:xfrm>
            <a:off x="3645815" y="16094771"/>
            <a:ext cx="2593980" cy="584775"/>
          </a:xfrm>
          <a:prstGeom prst="rect">
            <a:avLst/>
          </a:prstGeom>
          <a:noFill/>
        </p:spPr>
        <p:txBody>
          <a:bodyPr wrap="none" rtlCol="0">
            <a:spAutoFit/>
          </a:bodyPr>
          <a:lstStyle/>
          <a:p>
            <a:r>
              <a:rPr lang="en-US" sz="3200" b="1" dirty="0" smtClean="0">
                <a:latin typeface="Trebuchet MS" charset="0"/>
                <a:ea typeface="Trebuchet MS" charset="0"/>
                <a:cs typeface="Trebuchet MS" charset="0"/>
              </a:rPr>
              <a:t>Mathematics</a:t>
            </a:r>
            <a:endParaRPr lang="en-US" sz="3200" b="1" dirty="0">
              <a:latin typeface="Trebuchet MS" charset="0"/>
              <a:ea typeface="Trebuchet MS" charset="0"/>
              <a:cs typeface="Trebuchet MS" charset="0"/>
            </a:endParaRPr>
          </a:p>
        </p:txBody>
      </p:sp>
      <p:sp>
        <p:nvSpPr>
          <p:cNvPr id="6" name="TextBox 5"/>
          <p:cNvSpPr txBox="1"/>
          <p:nvPr/>
        </p:nvSpPr>
        <p:spPr>
          <a:xfrm>
            <a:off x="3798215" y="16247171"/>
            <a:ext cx="2593980" cy="584775"/>
          </a:xfrm>
          <a:prstGeom prst="rect">
            <a:avLst/>
          </a:prstGeom>
          <a:noFill/>
        </p:spPr>
        <p:txBody>
          <a:bodyPr wrap="none" rtlCol="0">
            <a:spAutoFit/>
          </a:bodyPr>
          <a:lstStyle/>
          <a:p>
            <a:r>
              <a:rPr lang="en-US" sz="3200" b="1" dirty="0" smtClean="0">
                <a:latin typeface="Trebuchet MS" charset="0"/>
                <a:ea typeface="Trebuchet MS" charset="0"/>
                <a:cs typeface="Trebuchet MS" charset="0"/>
              </a:rPr>
              <a:t>Mathematics</a:t>
            </a:r>
            <a:endParaRPr lang="en-US" sz="3200" b="1" dirty="0">
              <a:latin typeface="Trebuchet MS" charset="0"/>
              <a:ea typeface="Trebuchet MS" charset="0"/>
              <a:cs typeface="Trebuchet MS" charset="0"/>
            </a:endParaRPr>
          </a:p>
        </p:txBody>
      </p:sp>
      <p:sp>
        <p:nvSpPr>
          <p:cNvPr id="2" name="TextBox 1"/>
          <p:cNvSpPr txBox="1"/>
          <p:nvPr/>
        </p:nvSpPr>
        <p:spPr>
          <a:xfrm>
            <a:off x="493419" y="1374242"/>
            <a:ext cx="1197764" cy="307777"/>
          </a:xfrm>
          <a:prstGeom prst="rect">
            <a:avLst/>
          </a:prstGeom>
          <a:noFill/>
        </p:spPr>
        <p:txBody>
          <a:bodyPr wrap="none" rtlCol="0">
            <a:spAutoFit/>
          </a:bodyPr>
          <a:lstStyle/>
          <a:p>
            <a:r>
              <a:rPr lang="en-US" sz="1400" smtClean="0">
                <a:latin typeface="Trebuchet MS" charset="0"/>
                <a:ea typeface="Trebuchet MS" charset="0"/>
                <a:cs typeface="Trebuchet MS" charset="0"/>
              </a:rPr>
              <a:t>Mathematics</a:t>
            </a:r>
            <a:endParaRPr lang="en-US" sz="1400" dirty="0">
              <a:latin typeface="Trebuchet MS" charset="0"/>
              <a:ea typeface="Trebuchet MS" charset="0"/>
              <a:cs typeface="Trebuchet MS" charset="0"/>
            </a:endParaRPr>
          </a:p>
        </p:txBody>
      </p:sp>
      <p:sp>
        <p:nvSpPr>
          <p:cNvPr id="9" name="TextBox 8"/>
          <p:cNvSpPr txBox="1"/>
          <p:nvPr/>
        </p:nvSpPr>
        <p:spPr>
          <a:xfrm>
            <a:off x="5986058" y="1369952"/>
            <a:ext cx="812274" cy="307777"/>
          </a:xfrm>
          <a:prstGeom prst="rect">
            <a:avLst/>
          </a:prstGeom>
          <a:noFill/>
        </p:spPr>
        <p:txBody>
          <a:bodyPr wrap="none" rtlCol="0">
            <a:spAutoFit/>
          </a:bodyPr>
          <a:lstStyle/>
          <a:p>
            <a:r>
              <a:rPr lang="en-US" sz="1400" dirty="0" smtClean="0">
                <a:latin typeface="Trebuchet MS" charset="0"/>
                <a:ea typeface="Trebuchet MS" charset="0"/>
                <a:cs typeface="Trebuchet MS" charset="0"/>
              </a:rPr>
              <a:t>Reading</a:t>
            </a:r>
            <a:endParaRPr lang="en-US" sz="1400" dirty="0">
              <a:latin typeface="Trebuchet MS" charset="0"/>
              <a:ea typeface="Trebuchet MS" charset="0"/>
              <a:cs typeface="Trebuchet MS" charset="0"/>
            </a:endParaRPr>
          </a:p>
        </p:txBody>
      </p:sp>
      <p:sp>
        <p:nvSpPr>
          <p:cNvPr id="10" name="TextBox 9"/>
          <p:cNvSpPr txBox="1"/>
          <p:nvPr/>
        </p:nvSpPr>
        <p:spPr>
          <a:xfrm>
            <a:off x="3274559" y="1369952"/>
            <a:ext cx="742511" cy="307777"/>
          </a:xfrm>
          <a:prstGeom prst="rect">
            <a:avLst/>
          </a:prstGeom>
          <a:noFill/>
        </p:spPr>
        <p:txBody>
          <a:bodyPr wrap="none" rtlCol="0">
            <a:spAutoFit/>
          </a:bodyPr>
          <a:lstStyle/>
          <a:p>
            <a:r>
              <a:rPr lang="en-US" sz="1400" dirty="0" smtClean="0">
                <a:latin typeface="Trebuchet MS" charset="0"/>
                <a:ea typeface="Trebuchet MS" charset="0"/>
                <a:cs typeface="Trebuchet MS" charset="0"/>
              </a:rPr>
              <a:t>English</a:t>
            </a:r>
            <a:endParaRPr lang="en-US" sz="1400" dirty="0">
              <a:latin typeface="Trebuchet MS" charset="0"/>
              <a:ea typeface="Trebuchet MS" charset="0"/>
              <a:cs typeface="Trebuchet MS" charset="0"/>
            </a:endParaRPr>
          </a:p>
        </p:txBody>
      </p:sp>
      <p:pic>
        <p:nvPicPr>
          <p:cNvPr id="11" name="Picture 10"/>
          <p:cNvPicPr>
            <a:picLocks noChangeAspect="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l="75380" t="25716" r="19303" b="21218"/>
          <a:stretch/>
        </p:blipFill>
        <p:spPr>
          <a:xfrm>
            <a:off x="31312832" y="15602442"/>
            <a:ext cx="818759" cy="3499473"/>
          </a:xfrm>
          <a:prstGeom prst="rect">
            <a:avLst/>
          </a:prstGeom>
        </p:spPr>
      </p:pic>
      <p:pic>
        <p:nvPicPr>
          <p:cNvPr id="12" name="Picture 11"/>
          <p:cNvPicPr>
            <a:picLocks noChangeAspect="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l="75380" t="25716" r="19303" b="21218"/>
          <a:stretch/>
        </p:blipFill>
        <p:spPr>
          <a:xfrm flipH="1">
            <a:off x="6730289" y="2647950"/>
            <a:ext cx="340197" cy="1454042"/>
          </a:xfrm>
          <a:prstGeom prst="rect">
            <a:avLst/>
          </a:prstGeom>
        </p:spPr>
      </p:pic>
      <p:sp>
        <p:nvSpPr>
          <p:cNvPr id="3" name="Rectangle 2"/>
          <p:cNvSpPr/>
          <p:nvPr/>
        </p:nvSpPr>
        <p:spPr>
          <a:xfrm>
            <a:off x="838199" y="2675769"/>
            <a:ext cx="5401595" cy="1477328"/>
          </a:xfrm>
          <a:prstGeom prst="rect">
            <a:avLst/>
          </a:prstGeom>
        </p:spPr>
        <p:txBody>
          <a:bodyPr wrap="square">
            <a:spAutoFit/>
          </a:bodyPr>
          <a:lstStyle/>
          <a:p>
            <a:pPr marL="457200" indent="-457200">
              <a:spcAft>
                <a:spcPts val="600"/>
              </a:spcAft>
              <a:buFont typeface="Arial" charset="0"/>
              <a:buChar char="•"/>
            </a:pPr>
            <a:r>
              <a:rPr lang="en-US" dirty="0">
                <a:latin typeface="Trebuchet MS" charset="0"/>
                <a:ea typeface="Trebuchet MS" charset="0"/>
                <a:cs typeface="Trebuchet MS" charset="0"/>
              </a:rPr>
              <a:t>C</a:t>
            </a:r>
            <a:r>
              <a:rPr lang="en-US" dirty="0" smtClean="0">
                <a:latin typeface="Trebuchet MS" charset="0"/>
                <a:ea typeface="Trebuchet MS" charset="0"/>
                <a:cs typeface="Trebuchet MS" charset="0"/>
              </a:rPr>
              <a:t>hange </a:t>
            </a:r>
            <a:r>
              <a:rPr lang="en-US" dirty="0">
                <a:latin typeface="Trebuchet MS" charset="0"/>
                <a:ea typeface="Trebuchet MS" charset="0"/>
                <a:cs typeface="Trebuchet MS" charset="0"/>
              </a:rPr>
              <a:t>in the proportion of students in each school district that would be placed in remedial courses based on their Junior Year ACT Score from the graduating class of 2010 to </a:t>
            </a:r>
            <a:r>
              <a:rPr lang="en-US" dirty="0" smtClean="0">
                <a:latin typeface="Trebuchet MS" charset="0"/>
                <a:ea typeface="Trebuchet MS" charset="0"/>
                <a:cs typeface="Trebuchet MS" charset="0"/>
              </a:rPr>
              <a:t>2015</a:t>
            </a:r>
            <a:endParaRPr lang="en-US" dirty="0">
              <a:latin typeface="Trebuchet MS" charset="0"/>
              <a:ea typeface="Trebuchet MS" charset="0"/>
              <a:cs typeface="Trebuchet MS" charset="0"/>
            </a:endParaRPr>
          </a:p>
        </p:txBody>
      </p:sp>
      <p:sp>
        <p:nvSpPr>
          <p:cNvPr id="13" name="TextBox 12"/>
          <p:cNvSpPr txBox="1"/>
          <p:nvPr/>
        </p:nvSpPr>
        <p:spPr>
          <a:xfrm>
            <a:off x="7015289" y="2695717"/>
            <a:ext cx="1204176" cy="307777"/>
          </a:xfrm>
          <a:prstGeom prst="rect">
            <a:avLst/>
          </a:prstGeom>
          <a:noFill/>
        </p:spPr>
        <p:txBody>
          <a:bodyPr wrap="none" rtlCol="0">
            <a:spAutoFit/>
          </a:bodyPr>
          <a:lstStyle/>
          <a:p>
            <a:r>
              <a:rPr lang="en-US" sz="1400" dirty="0" smtClean="0">
                <a:latin typeface="Trebuchet MS" charset="0"/>
                <a:ea typeface="Trebuchet MS" charset="0"/>
                <a:cs typeface="Trebuchet MS" charset="0"/>
              </a:rPr>
              <a:t>50% Increase</a:t>
            </a:r>
            <a:endParaRPr lang="en-US" sz="1400" dirty="0">
              <a:latin typeface="Trebuchet MS" charset="0"/>
              <a:ea typeface="Trebuchet MS" charset="0"/>
              <a:cs typeface="Trebuchet MS" charset="0"/>
            </a:endParaRPr>
          </a:p>
        </p:txBody>
      </p:sp>
      <p:sp>
        <p:nvSpPr>
          <p:cNvPr id="14" name="TextBox 13"/>
          <p:cNvSpPr txBox="1"/>
          <p:nvPr/>
        </p:nvSpPr>
        <p:spPr>
          <a:xfrm>
            <a:off x="7015289" y="3242131"/>
            <a:ext cx="1034257" cy="307777"/>
          </a:xfrm>
          <a:prstGeom prst="rect">
            <a:avLst/>
          </a:prstGeom>
          <a:noFill/>
        </p:spPr>
        <p:txBody>
          <a:bodyPr wrap="none" rtlCol="0">
            <a:spAutoFit/>
          </a:bodyPr>
          <a:lstStyle/>
          <a:p>
            <a:r>
              <a:rPr lang="en-US" sz="1400" dirty="0" smtClean="0">
                <a:latin typeface="Trebuchet MS" charset="0"/>
                <a:ea typeface="Trebuchet MS" charset="0"/>
                <a:cs typeface="Trebuchet MS" charset="0"/>
              </a:rPr>
              <a:t>No Change</a:t>
            </a:r>
            <a:endParaRPr lang="en-US" sz="1400" dirty="0">
              <a:latin typeface="Trebuchet MS" charset="0"/>
              <a:ea typeface="Trebuchet MS" charset="0"/>
              <a:cs typeface="Trebuchet MS" charset="0"/>
            </a:endParaRPr>
          </a:p>
        </p:txBody>
      </p:sp>
      <p:sp>
        <p:nvSpPr>
          <p:cNvPr id="15" name="TextBox 14"/>
          <p:cNvSpPr txBox="1"/>
          <p:nvPr/>
        </p:nvSpPr>
        <p:spPr>
          <a:xfrm>
            <a:off x="7015289" y="3757628"/>
            <a:ext cx="1265090" cy="307777"/>
          </a:xfrm>
          <a:prstGeom prst="rect">
            <a:avLst/>
          </a:prstGeom>
          <a:noFill/>
        </p:spPr>
        <p:txBody>
          <a:bodyPr wrap="none" rtlCol="0">
            <a:spAutoFit/>
          </a:bodyPr>
          <a:lstStyle/>
          <a:p>
            <a:r>
              <a:rPr lang="en-US" sz="1400" dirty="0" smtClean="0">
                <a:latin typeface="Trebuchet MS" charset="0"/>
                <a:ea typeface="Trebuchet MS" charset="0"/>
                <a:cs typeface="Trebuchet MS" charset="0"/>
              </a:rPr>
              <a:t>50% Decrease</a:t>
            </a:r>
            <a:endParaRPr lang="en-US" sz="1400" dirty="0">
              <a:latin typeface="Trebuchet MS" charset="0"/>
              <a:ea typeface="Trebuchet MS" charset="0"/>
              <a:cs typeface="Trebuchet MS" charset="0"/>
            </a:endParaRPr>
          </a:p>
        </p:txBody>
      </p:sp>
    </p:spTree>
    <p:extLst>
      <p:ext uri="{BB962C8B-B14F-4D97-AF65-F5344CB8AC3E}">
        <p14:creationId xmlns:p14="http://schemas.microsoft.com/office/powerpoint/2010/main" val="77654690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3" name="Shape 63"/>
          <p:cNvSpPr txBox="1">
            <a:spLocks noGrp="1"/>
          </p:cNvSpPr>
          <p:nvPr>
            <p:ph type="title"/>
          </p:nvPr>
        </p:nvSpPr>
        <p:spPr>
          <a:prstGeom prst="rect">
            <a:avLst/>
          </a:prstGeom>
        </p:spPr>
        <p:txBody>
          <a:bodyPr lIns="91425" tIns="91425" rIns="91425" bIns="91425" anchor="ctr" anchorCtr="0">
            <a:noAutofit/>
          </a:bodyPr>
          <a:lstStyle/>
          <a:p>
            <a:pPr lvl="0">
              <a:spcBef>
                <a:spcPts val="0"/>
              </a:spcBef>
              <a:buNone/>
            </a:pPr>
            <a:r>
              <a:rPr lang="en-US" dirty="0" smtClean="0"/>
              <a:t>Direct Evaluation of the Policy</a:t>
            </a:r>
            <a:endParaRPr lang="en-US" dirty="0"/>
          </a:p>
        </p:txBody>
      </p:sp>
      <p:sp>
        <p:nvSpPr>
          <p:cNvPr id="8" name="Text Placeholder 7"/>
          <p:cNvSpPr>
            <a:spLocks noGrp="1"/>
          </p:cNvSpPr>
          <p:nvPr>
            <p:ph idx="1"/>
          </p:nvPr>
        </p:nvSpPr>
        <p:spPr>
          <a:xfrm>
            <a:off x="190499" y="3943350"/>
            <a:ext cx="8763000" cy="685800"/>
          </a:xfrm>
        </p:spPr>
        <p:txBody>
          <a:bodyPr>
            <a:normAutofit/>
          </a:bodyPr>
          <a:lstStyle/>
          <a:p>
            <a:pPr marL="338138" indent="0">
              <a:buNone/>
            </a:pPr>
            <a:r>
              <a:rPr lang="en-US" sz="2000" dirty="0" smtClean="0">
                <a:latin typeface="Trebuchet MS"/>
                <a:cs typeface="Trebuchet MS"/>
              </a:rPr>
              <a:t>Ratio Change = (2010 Placement – 2015 Placement)/2010 Placement</a:t>
            </a:r>
          </a:p>
          <a:p>
            <a:pPr marL="0" marR="0" lvl="0" indent="0" algn="ctr" defTabSz="914400" eaLnBrk="1" fontAlgn="auto" latinLnBrk="0" hangingPunct="1">
              <a:lnSpc>
                <a:spcPct val="100000"/>
              </a:lnSpc>
              <a:spcBef>
                <a:spcPts val="0"/>
              </a:spcBef>
              <a:spcAft>
                <a:spcPts val="0"/>
              </a:spcAft>
              <a:buClrTx/>
              <a:buSzTx/>
              <a:buFontTx/>
              <a:buNone/>
              <a:tabLst/>
              <a:defRPr/>
            </a:pPr>
            <a:endParaRPr lang="en-US" sz="2000" b="0" dirty="0"/>
          </a:p>
        </p:txBody>
      </p:sp>
      <p:graphicFrame>
        <p:nvGraphicFramePr>
          <p:cNvPr id="5" name="Table 4"/>
          <p:cNvGraphicFramePr>
            <a:graphicFrameLocks noGrp="1"/>
          </p:cNvGraphicFramePr>
          <p:nvPr>
            <p:extLst/>
          </p:nvPr>
        </p:nvGraphicFramePr>
        <p:xfrm>
          <a:off x="1409700" y="1088939"/>
          <a:ext cx="6324599" cy="2730796"/>
        </p:xfrm>
        <a:graphic>
          <a:graphicData uri="http://schemas.openxmlformats.org/drawingml/2006/table">
            <a:tbl>
              <a:tblPr firstRow="1" bandRow="1">
                <a:tableStyleId>{2D5ABB26-0587-4C30-8999-92F81FD0307C}</a:tableStyleId>
              </a:tblPr>
              <a:tblGrid>
                <a:gridCol w="1733696"/>
                <a:gridCol w="1530301"/>
                <a:gridCol w="1530301"/>
                <a:gridCol w="1530301"/>
              </a:tblGrid>
              <a:tr h="522679">
                <a:tc gridSpan="4">
                  <a:txBody>
                    <a:bodyPr/>
                    <a:lstStyle/>
                    <a:p>
                      <a:pPr algn="ctr"/>
                      <a:r>
                        <a:rPr lang="en-US" sz="1800" b="1" dirty="0" smtClean="0">
                          <a:solidFill>
                            <a:schemeClr val="tx1"/>
                          </a:solidFill>
                          <a:latin typeface="Trebuchet MS" charset="0"/>
                          <a:ea typeface="Trebuchet MS" charset="0"/>
                          <a:cs typeface="Trebuchet MS" charset="0"/>
                        </a:rPr>
                        <a:t>Remedial</a:t>
                      </a:r>
                      <a:r>
                        <a:rPr lang="en-US" sz="1800" b="1" baseline="0" dirty="0" smtClean="0">
                          <a:solidFill>
                            <a:schemeClr val="tx1"/>
                          </a:solidFill>
                          <a:latin typeface="Trebuchet MS" charset="0"/>
                          <a:ea typeface="Trebuchet MS" charset="0"/>
                          <a:cs typeface="Trebuchet MS" charset="0"/>
                        </a:rPr>
                        <a:t> Course Placement, All Districts Combined</a:t>
                      </a:r>
                      <a:endParaRPr lang="en-US" sz="1800" b="1" dirty="0">
                        <a:solidFill>
                          <a:schemeClr val="tx1"/>
                        </a:solidFill>
                        <a:latin typeface="Trebuchet MS" charset="0"/>
                        <a:ea typeface="Trebuchet MS" charset="0"/>
                        <a:cs typeface="Trebuchet MS"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en-US" sz="3000" dirty="0">
                        <a:solidFill>
                          <a:schemeClr val="bg1"/>
                        </a:solidFill>
                        <a:latin typeface="Trebuchet MS" charset="0"/>
                        <a:ea typeface="Trebuchet MS" charset="0"/>
                        <a:cs typeface="Trebuchet MS" charset="0"/>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B w="28575" cap="flat" cmpd="sng" algn="ctr">
                      <a:solidFill>
                        <a:schemeClr val="bg1"/>
                      </a:solidFill>
                      <a:prstDash val="solid"/>
                      <a:round/>
                      <a:headEnd type="none" w="med" len="med"/>
                      <a:tailEnd type="none" w="med" len="med"/>
                    </a:lnB>
                  </a:tcPr>
                </a:tc>
                <a:tc hMerge="1">
                  <a:txBody>
                    <a:bodyPr/>
                    <a:lstStyle/>
                    <a:p>
                      <a:pPr algn="ctr"/>
                      <a:endParaRPr lang="en-US" sz="3000" dirty="0">
                        <a:solidFill>
                          <a:schemeClr val="bg1"/>
                        </a:solidFill>
                        <a:latin typeface="Trebuchet MS" charset="0"/>
                        <a:ea typeface="Trebuchet MS" charset="0"/>
                        <a:cs typeface="Trebuchet MS" charset="0"/>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B w="28575" cap="flat" cmpd="sng" algn="ctr">
                      <a:solidFill>
                        <a:schemeClr val="bg1"/>
                      </a:solidFill>
                      <a:prstDash val="solid"/>
                      <a:round/>
                      <a:headEnd type="none" w="med" len="med"/>
                      <a:tailEnd type="none" w="med" len="med"/>
                    </a:lnB>
                  </a:tcPr>
                </a:tc>
                <a:tc hMerge="1">
                  <a:txBody>
                    <a:bodyPr/>
                    <a:lstStyle/>
                    <a:p>
                      <a:pPr algn="ctr"/>
                      <a:endParaRPr lang="en-US" sz="3000" dirty="0">
                        <a:solidFill>
                          <a:schemeClr val="bg1"/>
                        </a:solidFill>
                        <a:latin typeface="Trebuchet MS" charset="0"/>
                        <a:ea typeface="Trebuchet MS" charset="0"/>
                        <a:cs typeface="Trebuchet MS" charset="0"/>
                      </a:endParaRPr>
                    </a:p>
                  </a:txBody>
                  <a:tcPr anchor="ctr">
                    <a:lnL w="28575" cap="flat" cmpd="sng" algn="ctr">
                      <a:solidFill>
                        <a:schemeClr val="bg1"/>
                      </a:solidFill>
                      <a:prstDash val="solid"/>
                      <a:round/>
                      <a:headEnd type="none" w="med" len="med"/>
                      <a:tailEnd type="none" w="med" len="med"/>
                    </a:lnL>
                    <a:lnB w="28575" cap="flat" cmpd="sng" algn="ctr">
                      <a:solidFill>
                        <a:schemeClr val="bg1"/>
                      </a:solidFill>
                      <a:prstDash val="solid"/>
                      <a:round/>
                      <a:headEnd type="none" w="med" len="med"/>
                      <a:tailEnd type="none" w="med" len="med"/>
                    </a:lnB>
                  </a:tcPr>
                </a:tc>
              </a:tr>
              <a:tr h="522679">
                <a:tc>
                  <a:txBody>
                    <a:bodyPr/>
                    <a:lstStyle/>
                    <a:p>
                      <a:pPr algn="ctr"/>
                      <a:r>
                        <a:rPr lang="en-US" sz="1800" dirty="0" smtClean="0">
                          <a:solidFill>
                            <a:schemeClr val="tx1"/>
                          </a:solidFill>
                          <a:latin typeface="Trebuchet MS" charset="0"/>
                          <a:ea typeface="Trebuchet MS" charset="0"/>
                          <a:cs typeface="Trebuchet MS" charset="0"/>
                        </a:rPr>
                        <a:t>Graduating</a:t>
                      </a:r>
                      <a:r>
                        <a:rPr lang="en-US" sz="1800" baseline="0" dirty="0" smtClean="0">
                          <a:solidFill>
                            <a:schemeClr val="tx1"/>
                          </a:solidFill>
                          <a:latin typeface="Trebuchet MS" charset="0"/>
                          <a:ea typeface="Trebuchet MS" charset="0"/>
                          <a:cs typeface="Trebuchet MS" charset="0"/>
                        </a:rPr>
                        <a:t> Class</a:t>
                      </a:r>
                      <a:endParaRPr lang="en-US" sz="1800" dirty="0">
                        <a:solidFill>
                          <a:schemeClr val="tx1"/>
                        </a:solidFill>
                        <a:latin typeface="Trebuchet MS" charset="0"/>
                        <a:ea typeface="Trebuchet MS" charset="0"/>
                        <a:cs typeface="Trebuchet MS"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dirty="0" smtClean="0">
                          <a:solidFill>
                            <a:schemeClr val="tx1"/>
                          </a:solidFill>
                          <a:latin typeface="Trebuchet MS" charset="0"/>
                          <a:ea typeface="Trebuchet MS" charset="0"/>
                          <a:cs typeface="Trebuchet MS" charset="0"/>
                        </a:rPr>
                        <a:t>Math</a:t>
                      </a:r>
                      <a:endParaRPr lang="en-US" sz="1800" dirty="0">
                        <a:solidFill>
                          <a:schemeClr val="tx1"/>
                        </a:solidFill>
                        <a:latin typeface="Trebuchet MS" charset="0"/>
                        <a:ea typeface="Trebuchet MS" charset="0"/>
                        <a:cs typeface="Trebuchet MS"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dirty="0" smtClean="0">
                          <a:solidFill>
                            <a:schemeClr val="tx1"/>
                          </a:solidFill>
                          <a:latin typeface="Trebuchet MS" charset="0"/>
                          <a:ea typeface="Trebuchet MS" charset="0"/>
                          <a:cs typeface="Trebuchet MS" charset="0"/>
                        </a:rPr>
                        <a:t>English</a:t>
                      </a:r>
                      <a:endParaRPr lang="en-US" sz="1800" dirty="0">
                        <a:solidFill>
                          <a:schemeClr val="tx1"/>
                        </a:solidFill>
                        <a:latin typeface="Trebuchet MS" charset="0"/>
                        <a:ea typeface="Trebuchet MS" charset="0"/>
                        <a:cs typeface="Trebuchet MS"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dirty="0" smtClean="0">
                          <a:solidFill>
                            <a:schemeClr val="tx1"/>
                          </a:solidFill>
                          <a:latin typeface="Trebuchet MS" charset="0"/>
                          <a:ea typeface="Trebuchet MS" charset="0"/>
                          <a:cs typeface="Trebuchet MS" charset="0"/>
                        </a:rPr>
                        <a:t>Reading</a:t>
                      </a:r>
                      <a:endParaRPr lang="en-US" sz="1800" dirty="0">
                        <a:solidFill>
                          <a:schemeClr val="tx1"/>
                        </a:solidFill>
                        <a:latin typeface="Trebuchet MS" charset="0"/>
                        <a:ea typeface="Trebuchet MS" charset="0"/>
                        <a:cs typeface="Trebuchet MS"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22679">
                <a:tc>
                  <a:txBody>
                    <a:bodyPr/>
                    <a:lstStyle/>
                    <a:p>
                      <a:pPr algn="ctr"/>
                      <a:r>
                        <a:rPr lang="en-US" sz="1800" dirty="0" smtClean="0">
                          <a:solidFill>
                            <a:schemeClr val="tx1"/>
                          </a:solidFill>
                          <a:latin typeface="Trebuchet MS" charset="0"/>
                          <a:ea typeface="Trebuchet MS" charset="0"/>
                          <a:cs typeface="Trebuchet MS" charset="0"/>
                        </a:rPr>
                        <a:t>2010</a:t>
                      </a:r>
                      <a:endParaRPr lang="en-US" sz="1800" dirty="0">
                        <a:solidFill>
                          <a:schemeClr val="tx1"/>
                        </a:solidFill>
                        <a:latin typeface="Trebuchet MS" charset="0"/>
                        <a:ea typeface="Trebuchet MS" charset="0"/>
                        <a:cs typeface="Trebuchet MS"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dirty="0" smtClean="0">
                          <a:solidFill>
                            <a:schemeClr val="tx1"/>
                          </a:solidFill>
                          <a:latin typeface="Trebuchet MS" charset="0"/>
                          <a:ea typeface="Trebuchet MS" charset="0"/>
                          <a:cs typeface="Trebuchet MS" charset="0"/>
                        </a:rPr>
                        <a:t>66%</a:t>
                      </a:r>
                      <a:endParaRPr lang="en-US" sz="1800" dirty="0">
                        <a:solidFill>
                          <a:schemeClr val="tx1"/>
                        </a:solidFill>
                        <a:latin typeface="Trebuchet MS" charset="0"/>
                        <a:ea typeface="Trebuchet MS" charset="0"/>
                        <a:cs typeface="Trebuchet MS"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dirty="0" smtClean="0">
                          <a:solidFill>
                            <a:schemeClr val="tx1"/>
                          </a:solidFill>
                          <a:latin typeface="Trebuchet MS" charset="0"/>
                          <a:ea typeface="Trebuchet MS" charset="0"/>
                          <a:cs typeface="Trebuchet MS" charset="0"/>
                        </a:rPr>
                        <a:t>54%</a:t>
                      </a:r>
                      <a:endParaRPr lang="en-US" sz="1800" dirty="0">
                        <a:solidFill>
                          <a:schemeClr val="tx1"/>
                        </a:solidFill>
                        <a:latin typeface="Trebuchet MS" charset="0"/>
                        <a:ea typeface="Trebuchet MS" charset="0"/>
                        <a:cs typeface="Trebuchet MS"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dirty="0" smtClean="0">
                          <a:solidFill>
                            <a:schemeClr val="tx1"/>
                          </a:solidFill>
                          <a:latin typeface="Trebuchet MS" charset="0"/>
                          <a:ea typeface="Trebuchet MS" charset="0"/>
                          <a:cs typeface="Trebuchet MS" charset="0"/>
                        </a:rPr>
                        <a:t>62%</a:t>
                      </a:r>
                      <a:endParaRPr lang="en-US" sz="1800" dirty="0">
                        <a:solidFill>
                          <a:schemeClr val="tx1"/>
                        </a:solidFill>
                        <a:latin typeface="Trebuchet MS" charset="0"/>
                        <a:ea typeface="Trebuchet MS" charset="0"/>
                        <a:cs typeface="Trebuchet MS"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22679">
                <a:tc>
                  <a:txBody>
                    <a:bodyPr/>
                    <a:lstStyle/>
                    <a:p>
                      <a:pPr algn="ctr"/>
                      <a:r>
                        <a:rPr lang="en-US" sz="1800" dirty="0" smtClean="0">
                          <a:solidFill>
                            <a:schemeClr val="tx1"/>
                          </a:solidFill>
                          <a:latin typeface="Trebuchet MS" charset="0"/>
                          <a:ea typeface="Trebuchet MS" charset="0"/>
                          <a:cs typeface="Trebuchet MS" charset="0"/>
                        </a:rPr>
                        <a:t>2015</a:t>
                      </a:r>
                      <a:endParaRPr lang="en-US" sz="1800" dirty="0">
                        <a:solidFill>
                          <a:schemeClr val="tx1"/>
                        </a:solidFill>
                        <a:latin typeface="Trebuchet MS" charset="0"/>
                        <a:ea typeface="Trebuchet MS" charset="0"/>
                        <a:cs typeface="Trebuchet MS"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dirty="0" smtClean="0">
                          <a:solidFill>
                            <a:schemeClr val="tx1"/>
                          </a:solidFill>
                          <a:latin typeface="Trebuchet MS" charset="0"/>
                          <a:ea typeface="Trebuchet MS" charset="0"/>
                          <a:cs typeface="Trebuchet MS" charset="0"/>
                        </a:rPr>
                        <a:t>56%</a:t>
                      </a:r>
                      <a:endParaRPr lang="en-US" sz="1800" dirty="0">
                        <a:solidFill>
                          <a:schemeClr val="tx1"/>
                        </a:solidFill>
                        <a:latin typeface="Trebuchet MS" charset="0"/>
                        <a:ea typeface="Trebuchet MS" charset="0"/>
                        <a:cs typeface="Trebuchet MS"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dirty="0" smtClean="0">
                          <a:solidFill>
                            <a:schemeClr val="tx1"/>
                          </a:solidFill>
                          <a:latin typeface="Trebuchet MS" charset="0"/>
                          <a:ea typeface="Trebuchet MS" charset="0"/>
                          <a:cs typeface="Trebuchet MS" charset="0"/>
                        </a:rPr>
                        <a:t>43%</a:t>
                      </a:r>
                      <a:endParaRPr lang="en-US" sz="1800" dirty="0">
                        <a:solidFill>
                          <a:schemeClr val="tx1"/>
                        </a:solidFill>
                        <a:latin typeface="Trebuchet MS" charset="0"/>
                        <a:ea typeface="Trebuchet MS" charset="0"/>
                        <a:cs typeface="Trebuchet MS"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dirty="0" smtClean="0">
                          <a:solidFill>
                            <a:schemeClr val="tx1"/>
                          </a:solidFill>
                          <a:latin typeface="Trebuchet MS" charset="0"/>
                          <a:ea typeface="Trebuchet MS" charset="0"/>
                          <a:cs typeface="Trebuchet MS" charset="0"/>
                        </a:rPr>
                        <a:t>52%</a:t>
                      </a:r>
                      <a:endParaRPr lang="en-US" sz="1800" dirty="0">
                        <a:solidFill>
                          <a:schemeClr val="tx1"/>
                        </a:solidFill>
                        <a:latin typeface="Trebuchet MS" charset="0"/>
                        <a:ea typeface="Trebuchet MS" charset="0"/>
                        <a:cs typeface="Trebuchet MS"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22679">
                <a:tc>
                  <a:txBody>
                    <a:bodyPr/>
                    <a:lstStyle/>
                    <a:p>
                      <a:pPr algn="ctr"/>
                      <a:r>
                        <a:rPr lang="en-US" sz="1800" b="1" dirty="0" smtClean="0">
                          <a:solidFill>
                            <a:schemeClr val="tx1"/>
                          </a:solidFill>
                          <a:latin typeface="Trebuchet MS" charset="0"/>
                          <a:ea typeface="Trebuchet MS" charset="0"/>
                          <a:cs typeface="Trebuchet MS" charset="0"/>
                        </a:rPr>
                        <a:t>Ratio Change</a:t>
                      </a:r>
                      <a:endParaRPr lang="en-US" sz="1800" b="1" dirty="0">
                        <a:solidFill>
                          <a:schemeClr val="tx1"/>
                        </a:solidFill>
                        <a:latin typeface="Trebuchet MS" charset="0"/>
                        <a:ea typeface="Trebuchet MS" charset="0"/>
                        <a:cs typeface="Trebuchet MS"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3657600" rtl="0" eaLnBrk="1" fontAlgn="auto" latinLnBrk="0" hangingPunct="1">
                        <a:lnSpc>
                          <a:spcPct val="100000"/>
                        </a:lnSpc>
                        <a:spcBef>
                          <a:spcPts val="0"/>
                        </a:spcBef>
                        <a:spcAft>
                          <a:spcPts val="0"/>
                        </a:spcAft>
                        <a:buClrTx/>
                        <a:buSzTx/>
                        <a:buFontTx/>
                        <a:buNone/>
                        <a:tabLst/>
                        <a:defRPr/>
                      </a:pPr>
                      <a:r>
                        <a:rPr lang="en-US" sz="1800" b="1" dirty="0" smtClean="0">
                          <a:solidFill>
                            <a:schemeClr val="tx1"/>
                          </a:solidFill>
                          <a:latin typeface="Trebuchet MS" charset="0"/>
                          <a:ea typeface="Trebuchet MS" charset="0"/>
                          <a:cs typeface="Trebuchet MS" charset="0"/>
                        </a:rPr>
                        <a:t>15% ↓   </a:t>
                      </a:r>
                      <a:endParaRPr lang="en-US" sz="1800" b="1" dirty="0">
                        <a:solidFill>
                          <a:schemeClr val="tx1"/>
                        </a:solidFill>
                        <a:latin typeface="Trebuchet MS" charset="0"/>
                        <a:ea typeface="Trebuchet MS" charset="0"/>
                        <a:cs typeface="Trebuchet MS"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3657600" rtl="0" eaLnBrk="1" fontAlgn="auto" latinLnBrk="0" hangingPunct="1">
                        <a:lnSpc>
                          <a:spcPct val="100000"/>
                        </a:lnSpc>
                        <a:spcBef>
                          <a:spcPts val="0"/>
                        </a:spcBef>
                        <a:spcAft>
                          <a:spcPts val="0"/>
                        </a:spcAft>
                        <a:buClrTx/>
                        <a:buSzTx/>
                        <a:buFontTx/>
                        <a:buNone/>
                        <a:tabLst/>
                        <a:defRPr/>
                      </a:pPr>
                      <a:r>
                        <a:rPr lang="en-US" sz="1800" b="1" dirty="0" smtClean="0">
                          <a:solidFill>
                            <a:schemeClr val="tx1"/>
                          </a:solidFill>
                          <a:latin typeface="Trebuchet MS" charset="0"/>
                          <a:ea typeface="Trebuchet MS" charset="0"/>
                          <a:cs typeface="Trebuchet MS" charset="0"/>
                        </a:rPr>
                        <a:t>20%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3657600" rtl="0" eaLnBrk="1" fontAlgn="auto" latinLnBrk="0" hangingPunct="1">
                        <a:lnSpc>
                          <a:spcPct val="100000"/>
                        </a:lnSpc>
                        <a:spcBef>
                          <a:spcPts val="0"/>
                        </a:spcBef>
                        <a:spcAft>
                          <a:spcPts val="0"/>
                        </a:spcAft>
                        <a:buClrTx/>
                        <a:buSzTx/>
                        <a:buFontTx/>
                        <a:buNone/>
                        <a:tabLst/>
                        <a:defRPr/>
                      </a:pPr>
                      <a:r>
                        <a:rPr lang="en-US" sz="1800" b="1" dirty="0" smtClean="0">
                          <a:solidFill>
                            <a:schemeClr val="tx1"/>
                          </a:solidFill>
                          <a:latin typeface="Trebuchet MS" charset="0"/>
                          <a:ea typeface="Trebuchet MS" charset="0"/>
                          <a:cs typeface="Trebuchet MS" charset="0"/>
                        </a:rPr>
                        <a:t>16%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86899908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Shape 72"/>
          <p:cNvSpPr txBox="1">
            <a:spLocks noGrp="1"/>
          </p:cNvSpPr>
          <p:nvPr>
            <p:ph type="title"/>
          </p:nvPr>
        </p:nvSpPr>
        <p:spPr>
          <a:xfrm>
            <a:off x="457200" y="220847"/>
            <a:ext cx="8229600" cy="857250"/>
          </a:xfrm>
          <a:prstGeom prst="rect">
            <a:avLst/>
          </a:prstGeom>
          <a:noFill/>
          <a:ln>
            <a:noFill/>
          </a:ln>
        </p:spPr>
        <p:txBody>
          <a:bodyPr lIns="91425" tIns="91425" rIns="91425" bIns="91425" anchor="ctr" anchorCtr="0">
            <a:noAutofit/>
          </a:bodyPr>
          <a:lstStyle/>
          <a:p>
            <a:pPr lvl="0" rtl="0">
              <a:spcBef>
                <a:spcPts val="0"/>
              </a:spcBef>
              <a:buNone/>
            </a:pPr>
            <a:r>
              <a:rPr lang="en-US" dirty="0" smtClean="0"/>
              <a:t>Differences in Remedial Placement by Race</a:t>
            </a:r>
            <a:endParaRPr lang="en-US" dirty="0"/>
          </a:p>
        </p:txBody>
      </p:sp>
      <p:pic>
        <p:nvPicPr>
          <p:cNvPr id="4" name="Picture 3"/>
          <p:cNvPicPr>
            <a:picLocks/>
          </p:cNvPicPr>
          <p:nvPr/>
        </p:nvPicPr>
        <p:blipFill>
          <a:blip r:embed="rId3"/>
          <a:stretch>
            <a:fillRect/>
          </a:stretch>
        </p:blipFill>
        <p:spPr>
          <a:xfrm>
            <a:off x="2943988" y="25151222"/>
            <a:ext cx="14456664" cy="5129784"/>
          </a:xfrm>
          <a:prstGeom prst="rect">
            <a:avLst/>
          </a:prstGeom>
        </p:spPr>
      </p:pic>
      <p:pic>
        <p:nvPicPr>
          <p:cNvPr id="5" name="Picture 4"/>
          <p:cNvPicPr>
            <a:picLocks/>
          </p:cNvPicPr>
          <p:nvPr/>
        </p:nvPicPr>
        <p:blipFill>
          <a:blip r:embed="rId3"/>
          <a:stretch>
            <a:fillRect/>
          </a:stretch>
        </p:blipFill>
        <p:spPr>
          <a:xfrm>
            <a:off x="685800" y="971550"/>
            <a:ext cx="7772400" cy="2717292"/>
          </a:xfrm>
          <a:prstGeom prst="rect">
            <a:avLst/>
          </a:prstGeom>
        </p:spPr>
      </p:pic>
      <p:sp>
        <p:nvSpPr>
          <p:cNvPr id="3" name="Rectangle 2"/>
          <p:cNvSpPr/>
          <p:nvPr/>
        </p:nvSpPr>
        <p:spPr>
          <a:xfrm>
            <a:off x="342900" y="4047628"/>
            <a:ext cx="8458200" cy="646331"/>
          </a:xfrm>
          <a:prstGeom prst="rect">
            <a:avLst/>
          </a:prstGeom>
        </p:spPr>
        <p:txBody>
          <a:bodyPr wrap="square">
            <a:spAutoFit/>
          </a:bodyPr>
          <a:lstStyle/>
          <a:p>
            <a:r>
              <a:rPr lang="en-US">
                <a:latin typeface="Trebuchet MS" charset="0"/>
                <a:ea typeface="Trebuchet MS" charset="0"/>
                <a:cs typeface="Trebuchet MS" charset="0"/>
              </a:rPr>
              <a:t>There was a general decline in remedial course placement across 2009-2014, however white students consistently performed better than non-white student</a:t>
            </a:r>
            <a:endParaRPr lang="en-US"/>
          </a:p>
        </p:txBody>
      </p:sp>
      <p:sp>
        <p:nvSpPr>
          <p:cNvPr id="7" name="TextBox 6"/>
          <p:cNvSpPr txBox="1"/>
          <p:nvPr/>
        </p:nvSpPr>
        <p:spPr>
          <a:xfrm>
            <a:off x="1143000" y="2952750"/>
            <a:ext cx="1197764" cy="307777"/>
          </a:xfrm>
          <a:prstGeom prst="rect">
            <a:avLst/>
          </a:prstGeom>
          <a:noFill/>
        </p:spPr>
        <p:txBody>
          <a:bodyPr wrap="none" rtlCol="0">
            <a:spAutoFit/>
          </a:bodyPr>
          <a:lstStyle/>
          <a:p>
            <a:r>
              <a:rPr lang="en-US" sz="1400" smtClean="0">
                <a:latin typeface="Trebuchet MS" charset="0"/>
                <a:ea typeface="Trebuchet MS" charset="0"/>
                <a:cs typeface="Trebuchet MS" charset="0"/>
              </a:rPr>
              <a:t>Mathematics</a:t>
            </a:r>
            <a:endParaRPr lang="en-US" sz="1400" dirty="0">
              <a:latin typeface="Trebuchet MS" charset="0"/>
              <a:ea typeface="Trebuchet MS" charset="0"/>
              <a:cs typeface="Trebuchet MS" charset="0"/>
            </a:endParaRPr>
          </a:p>
        </p:txBody>
      </p:sp>
      <p:sp>
        <p:nvSpPr>
          <p:cNvPr id="8" name="TextBox 7"/>
          <p:cNvSpPr txBox="1"/>
          <p:nvPr/>
        </p:nvSpPr>
        <p:spPr>
          <a:xfrm>
            <a:off x="6635639" y="2948460"/>
            <a:ext cx="812274" cy="307777"/>
          </a:xfrm>
          <a:prstGeom prst="rect">
            <a:avLst/>
          </a:prstGeom>
          <a:noFill/>
        </p:spPr>
        <p:txBody>
          <a:bodyPr wrap="none" rtlCol="0">
            <a:spAutoFit/>
          </a:bodyPr>
          <a:lstStyle/>
          <a:p>
            <a:r>
              <a:rPr lang="en-US" sz="1400" dirty="0" smtClean="0">
                <a:latin typeface="Trebuchet MS" charset="0"/>
                <a:ea typeface="Trebuchet MS" charset="0"/>
                <a:cs typeface="Trebuchet MS" charset="0"/>
              </a:rPr>
              <a:t>Reading</a:t>
            </a:r>
            <a:endParaRPr lang="en-US" sz="1400" dirty="0">
              <a:latin typeface="Trebuchet MS" charset="0"/>
              <a:ea typeface="Trebuchet MS" charset="0"/>
              <a:cs typeface="Trebuchet MS" charset="0"/>
            </a:endParaRPr>
          </a:p>
        </p:txBody>
      </p:sp>
      <p:sp>
        <p:nvSpPr>
          <p:cNvPr id="9" name="TextBox 8"/>
          <p:cNvSpPr txBox="1"/>
          <p:nvPr/>
        </p:nvSpPr>
        <p:spPr>
          <a:xfrm>
            <a:off x="3924140" y="2948460"/>
            <a:ext cx="742511" cy="307777"/>
          </a:xfrm>
          <a:prstGeom prst="rect">
            <a:avLst/>
          </a:prstGeom>
          <a:noFill/>
        </p:spPr>
        <p:txBody>
          <a:bodyPr wrap="none" rtlCol="0">
            <a:spAutoFit/>
          </a:bodyPr>
          <a:lstStyle/>
          <a:p>
            <a:r>
              <a:rPr lang="en-US" sz="1400" dirty="0" smtClean="0">
                <a:latin typeface="Trebuchet MS" charset="0"/>
                <a:ea typeface="Trebuchet MS" charset="0"/>
                <a:cs typeface="Trebuchet MS" charset="0"/>
              </a:rPr>
              <a:t>English</a:t>
            </a:r>
            <a:endParaRPr lang="en-US" sz="1400" dirty="0">
              <a:latin typeface="Trebuchet MS" charset="0"/>
              <a:ea typeface="Trebuchet MS" charset="0"/>
              <a:cs typeface="Trebuchet MS" charset="0"/>
            </a:endParaRPr>
          </a:p>
        </p:txBody>
      </p:sp>
      <p:sp>
        <p:nvSpPr>
          <p:cNvPr id="10" name="TextBox 9"/>
          <p:cNvSpPr txBox="1"/>
          <p:nvPr/>
        </p:nvSpPr>
        <p:spPr>
          <a:xfrm rot="16200000">
            <a:off x="-377857" y="2280634"/>
            <a:ext cx="1987788" cy="307777"/>
          </a:xfrm>
          <a:prstGeom prst="rect">
            <a:avLst/>
          </a:prstGeom>
          <a:noFill/>
        </p:spPr>
        <p:txBody>
          <a:bodyPr wrap="none" rtlCol="0">
            <a:spAutoFit/>
          </a:bodyPr>
          <a:lstStyle/>
          <a:p>
            <a:r>
              <a:rPr lang="en-US" sz="1400" smtClean="0">
                <a:latin typeface="Trebuchet MS" charset="0"/>
                <a:ea typeface="Trebuchet MS" charset="0"/>
                <a:cs typeface="Trebuchet MS" charset="0"/>
              </a:rPr>
              <a:t>Proportion of Students</a:t>
            </a:r>
            <a:endParaRPr lang="en-US" sz="1400" dirty="0">
              <a:latin typeface="Trebuchet MS" charset="0"/>
              <a:ea typeface="Trebuchet MS" charset="0"/>
              <a:cs typeface="Trebuchet MS" charset="0"/>
            </a:endParaRPr>
          </a:p>
        </p:txBody>
      </p:sp>
      <p:grpSp>
        <p:nvGrpSpPr>
          <p:cNvPr id="11" name="Group 10"/>
          <p:cNvGrpSpPr/>
          <p:nvPr/>
        </p:nvGrpSpPr>
        <p:grpSpPr>
          <a:xfrm>
            <a:off x="4038600" y="3751256"/>
            <a:ext cx="1938918" cy="307777"/>
            <a:chOff x="7620410" y="30552073"/>
            <a:chExt cx="6563484" cy="1248755"/>
          </a:xfrm>
        </p:grpSpPr>
        <p:sp>
          <p:nvSpPr>
            <p:cNvPr id="12" name="Oval 11"/>
            <p:cNvSpPr/>
            <p:nvPr/>
          </p:nvSpPr>
          <p:spPr>
            <a:xfrm>
              <a:off x="7620410" y="30552073"/>
              <a:ext cx="457201" cy="457201"/>
            </a:xfrm>
            <a:prstGeom prst="ellipse">
              <a:avLst/>
            </a:prstGeom>
            <a:solidFill>
              <a:srgbClr val="620700"/>
            </a:solidFill>
            <a:ln>
              <a:solidFill>
                <a:srgbClr val="6207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3749954" rtl="0" eaLnBrk="1" latinLnBrk="0" hangingPunct="1">
                <a:defRPr sz="7382" kern="1200">
                  <a:solidFill>
                    <a:schemeClr val="lt1"/>
                  </a:solidFill>
                  <a:latin typeface="+mn-lt"/>
                  <a:ea typeface="+mn-ea"/>
                  <a:cs typeface="+mn-cs"/>
                </a:defRPr>
              </a:lvl1pPr>
              <a:lvl2pPr marL="1874977" algn="l" defTabSz="3749954" rtl="0" eaLnBrk="1" latinLnBrk="0" hangingPunct="1">
                <a:defRPr sz="7382" kern="1200">
                  <a:solidFill>
                    <a:schemeClr val="lt1"/>
                  </a:solidFill>
                  <a:latin typeface="+mn-lt"/>
                  <a:ea typeface="+mn-ea"/>
                  <a:cs typeface="+mn-cs"/>
                </a:defRPr>
              </a:lvl2pPr>
              <a:lvl3pPr marL="3749954" algn="l" defTabSz="3749954" rtl="0" eaLnBrk="1" latinLnBrk="0" hangingPunct="1">
                <a:defRPr sz="7382" kern="1200">
                  <a:solidFill>
                    <a:schemeClr val="lt1"/>
                  </a:solidFill>
                  <a:latin typeface="+mn-lt"/>
                  <a:ea typeface="+mn-ea"/>
                  <a:cs typeface="+mn-cs"/>
                </a:defRPr>
              </a:lvl3pPr>
              <a:lvl4pPr marL="5624932" algn="l" defTabSz="3749954" rtl="0" eaLnBrk="1" latinLnBrk="0" hangingPunct="1">
                <a:defRPr sz="7382" kern="1200">
                  <a:solidFill>
                    <a:schemeClr val="lt1"/>
                  </a:solidFill>
                  <a:latin typeface="+mn-lt"/>
                  <a:ea typeface="+mn-ea"/>
                  <a:cs typeface="+mn-cs"/>
                </a:defRPr>
              </a:lvl4pPr>
              <a:lvl5pPr marL="7499909" algn="l" defTabSz="3749954" rtl="0" eaLnBrk="1" latinLnBrk="0" hangingPunct="1">
                <a:defRPr sz="7382" kern="1200">
                  <a:solidFill>
                    <a:schemeClr val="lt1"/>
                  </a:solidFill>
                  <a:latin typeface="+mn-lt"/>
                  <a:ea typeface="+mn-ea"/>
                  <a:cs typeface="+mn-cs"/>
                </a:defRPr>
              </a:lvl5pPr>
              <a:lvl6pPr marL="9374886" algn="l" defTabSz="3749954" rtl="0" eaLnBrk="1" latinLnBrk="0" hangingPunct="1">
                <a:defRPr sz="7382" kern="1200">
                  <a:solidFill>
                    <a:schemeClr val="lt1"/>
                  </a:solidFill>
                  <a:latin typeface="+mn-lt"/>
                  <a:ea typeface="+mn-ea"/>
                  <a:cs typeface="+mn-cs"/>
                </a:defRPr>
              </a:lvl6pPr>
              <a:lvl7pPr marL="11249863" algn="l" defTabSz="3749954" rtl="0" eaLnBrk="1" latinLnBrk="0" hangingPunct="1">
                <a:defRPr sz="7382" kern="1200">
                  <a:solidFill>
                    <a:schemeClr val="lt1"/>
                  </a:solidFill>
                  <a:latin typeface="+mn-lt"/>
                  <a:ea typeface="+mn-ea"/>
                  <a:cs typeface="+mn-cs"/>
                </a:defRPr>
              </a:lvl7pPr>
              <a:lvl8pPr marL="13124840" algn="l" defTabSz="3749954" rtl="0" eaLnBrk="1" latinLnBrk="0" hangingPunct="1">
                <a:defRPr sz="7382" kern="1200">
                  <a:solidFill>
                    <a:schemeClr val="lt1"/>
                  </a:solidFill>
                  <a:latin typeface="+mn-lt"/>
                  <a:ea typeface="+mn-ea"/>
                  <a:cs typeface="+mn-cs"/>
                </a:defRPr>
              </a:lvl8pPr>
              <a:lvl9pPr marL="14999818" algn="l" defTabSz="3749954" rtl="0" eaLnBrk="1" latinLnBrk="0" hangingPunct="1">
                <a:defRPr sz="7382" kern="1200">
                  <a:solidFill>
                    <a:schemeClr val="lt1"/>
                  </a:solidFill>
                  <a:latin typeface="+mn-lt"/>
                  <a:ea typeface="+mn-ea"/>
                  <a:cs typeface="+mn-cs"/>
                </a:defRPr>
              </a:lvl9pPr>
            </a:lstStyle>
            <a:p>
              <a:pPr algn="ctr"/>
              <a:endParaRPr lang="en-US"/>
            </a:p>
          </p:txBody>
        </p:sp>
        <p:sp>
          <p:nvSpPr>
            <p:cNvPr id="13" name="Rectangle 12"/>
            <p:cNvSpPr/>
            <p:nvPr/>
          </p:nvSpPr>
          <p:spPr>
            <a:xfrm>
              <a:off x="8143734" y="30552073"/>
              <a:ext cx="2215044" cy="1248755"/>
            </a:xfrm>
            <a:prstGeom prst="rect">
              <a:avLst/>
            </a:prstGeom>
          </p:spPr>
          <p:txBody>
            <a:bodyPr wrap="none">
              <a:spAutoFit/>
            </a:bodyPr>
            <a:lstStyle>
              <a:defPPr>
                <a:defRPr lang="en-US"/>
              </a:defPPr>
              <a:lvl1pPr marL="0" algn="l" defTabSz="3749954" rtl="0" eaLnBrk="1" latinLnBrk="0" hangingPunct="1">
                <a:defRPr sz="7382" kern="1200">
                  <a:solidFill>
                    <a:schemeClr val="tx1"/>
                  </a:solidFill>
                  <a:latin typeface="+mn-lt"/>
                  <a:ea typeface="+mn-ea"/>
                  <a:cs typeface="+mn-cs"/>
                </a:defRPr>
              </a:lvl1pPr>
              <a:lvl2pPr marL="1874977" algn="l" defTabSz="3749954" rtl="0" eaLnBrk="1" latinLnBrk="0" hangingPunct="1">
                <a:defRPr sz="7382" kern="1200">
                  <a:solidFill>
                    <a:schemeClr val="tx1"/>
                  </a:solidFill>
                  <a:latin typeface="+mn-lt"/>
                  <a:ea typeface="+mn-ea"/>
                  <a:cs typeface="+mn-cs"/>
                </a:defRPr>
              </a:lvl2pPr>
              <a:lvl3pPr marL="3749954" algn="l" defTabSz="3749954" rtl="0" eaLnBrk="1" latinLnBrk="0" hangingPunct="1">
                <a:defRPr sz="7382" kern="1200">
                  <a:solidFill>
                    <a:schemeClr val="tx1"/>
                  </a:solidFill>
                  <a:latin typeface="+mn-lt"/>
                  <a:ea typeface="+mn-ea"/>
                  <a:cs typeface="+mn-cs"/>
                </a:defRPr>
              </a:lvl3pPr>
              <a:lvl4pPr marL="5624932" algn="l" defTabSz="3749954" rtl="0" eaLnBrk="1" latinLnBrk="0" hangingPunct="1">
                <a:defRPr sz="7382" kern="1200">
                  <a:solidFill>
                    <a:schemeClr val="tx1"/>
                  </a:solidFill>
                  <a:latin typeface="+mn-lt"/>
                  <a:ea typeface="+mn-ea"/>
                  <a:cs typeface="+mn-cs"/>
                </a:defRPr>
              </a:lvl4pPr>
              <a:lvl5pPr marL="7499909" algn="l" defTabSz="3749954" rtl="0" eaLnBrk="1" latinLnBrk="0" hangingPunct="1">
                <a:defRPr sz="7382" kern="1200">
                  <a:solidFill>
                    <a:schemeClr val="tx1"/>
                  </a:solidFill>
                  <a:latin typeface="+mn-lt"/>
                  <a:ea typeface="+mn-ea"/>
                  <a:cs typeface="+mn-cs"/>
                </a:defRPr>
              </a:lvl5pPr>
              <a:lvl6pPr marL="9374886" algn="l" defTabSz="3749954" rtl="0" eaLnBrk="1" latinLnBrk="0" hangingPunct="1">
                <a:defRPr sz="7382" kern="1200">
                  <a:solidFill>
                    <a:schemeClr val="tx1"/>
                  </a:solidFill>
                  <a:latin typeface="+mn-lt"/>
                  <a:ea typeface="+mn-ea"/>
                  <a:cs typeface="+mn-cs"/>
                </a:defRPr>
              </a:lvl6pPr>
              <a:lvl7pPr marL="11249863" algn="l" defTabSz="3749954" rtl="0" eaLnBrk="1" latinLnBrk="0" hangingPunct="1">
                <a:defRPr sz="7382" kern="1200">
                  <a:solidFill>
                    <a:schemeClr val="tx1"/>
                  </a:solidFill>
                  <a:latin typeface="+mn-lt"/>
                  <a:ea typeface="+mn-ea"/>
                  <a:cs typeface="+mn-cs"/>
                </a:defRPr>
              </a:lvl7pPr>
              <a:lvl8pPr marL="13124840" algn="l" defTabSz="3749954" rtl="0" eaLnBrk="1" latinLnBrk="0" hangingPunct="1">
                <a:defRPr sz="7382" kern="1200">
                  <a:solidFill>
                    <a:schemeClr val="tx1"/>
                  </a:solidFill>
                  <a:latin typeface="+mn-lt"/>
                  <a:ea typeface="+mn-ea"/>
                  <a:cs typeface="+mn-cs"/>
                </a:defRPr>
              </a:lvl8pPr>
              <a:lvl9pPr marL="14999818" algn="l" defTabSz="3749954" rtl="0" eaLnBrk="1" latinLnBrk="0" hangingPunct="1">
                <a:defRPr sz="7382" kern="1200">
                  <a:solidFill>
                    <a:schemeClr val="tx1"/>
                  </a:solidFill>
                  <a:latin typeface="+mn-lt"/>
                  <a:ea typeface="+mn-ea"/>
                  <a:cs typeface="+mn-cs"/>
                </a:defRPr>
              </a:lvl9pPr>
            </a:lstStyle>
            <a:p>
              <a:r>
                <a:rPr lang="en-US" sz="1400" dirty="0">
                  <a:latin typeface="Trebuchet MS" charset="0"/>
                  <a:ea typeface="Trebuchet MS" charset="0"/>
                  <a:cs typeface="Trebuchet MS" charset="0"/>
                </a:rPr>
                <a:t>White</a:t>
              </a:r>
              <a:endParaRPr lang="en-US" sz="1400" dirty="0"/>
            </a:p>
          </p:txBody>
        </p:sp>
        <p:sp>
          <p:nvSpPr>
            <p:cNvPr id="14" name="Oval 13"/>
            <p:cNvSpPr/>
            <p:nvPr/>
          </p:nvSpPr>
          <p:spPr>
            <a:xfrm>
              <a:off x="10181993" y="30552073"/>
              <a:ext cx="457201" cy="457201"/>
            </a:xfrm>
            <a:prstGeom prst="ellipse">
              <a:avLst/>
            </a:prstGeom>
            <a:solidFill>
              <a:srgbClr val="043268"/>
            </a:solidFill>
            <a:ln>
              <a:solidFill>
                <a:srgbClr val="0432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3749954" rtl="0" eaLnBrk="1" latinLnBrk="0" hangingPunct="1">
                <a:defRPr sz="7382" kern="1200">
                  <a:solidFill>
                    <a:schemeClr val="lt1"/>
                  </a:solidFill>
                  <a:latin typeface="+mn-lt"/>
                  <a:ea typeface="+mn-ea"/>
                  <a:cs typeface="+mn-cs"/>
                </a:defRPr>
              </a:lvl1pPr>
              <a:lvl2pPr marL="1874977" algn="l" defTabSz="3749954" rtl="0" eaLnBrk="1" latinLnBrk="0" hangingPunct="1">
                <a:defRPr sz="7382" kern="1200">
                  <a:solidFill>
                    <a:schemeClr val="lt1"/>
                  </a:solidFill>
                  <a:latin typeface="+mn-lt"/>
                  <a:ea typeface="+mn-ea"/>
                  <a:cs typeface="+mn-cs"/>
                </a:defRPr>
              </a:lvl2pPr>
              <a:lvl3pPr marL="3749954" algn="l" defTabSz="3749954" rtl="0" eaLnBrk="1" latinLnBrk="0" hangingPunct="1">
                <a:defRPr sz="7382" kern="1200">
                  <a:solidFill>
                    <a:schemeClr val="lt1"/>
                  </a:solidFill>
                  <a:latin typeface="+mn-lt"/>
                  <a:ea typeface="+mn-ea"/>
                  <a:cs typeface="+mn-cs"/>
                </a:defRPr>
              </a:lvl3pPr>
              <a:lvl4pPr marL="5624932" algn="l" defTabSz="3749954" rtl="0" eaLnBrk="1" latinLnBrk="0" hangingPunct="1">
                <a:defRPr sz="7382" kern="1200">
                  <a:solidFill>
                    <a:schemeClr val="lt1"/>
                  </a:solidFill>
                  <a:latin typeface="+mn-lt"/>
                  <a:ea typeface="+mn-ea"/>
                  <a:cs typeface="+mn-cs"/>
                </a:defRPr>
              </a:lvl4pPr>
              <a:lvl5pPr marL="7499909" algn="l" defTabSz="3749954" rtl="0" eaLnBrk="1" latinLnBrk="0" hangingPunct="1">
                <a:defRPr sz="7382" kern="1200">
                  <a:solidFill>
                    <a:schemeClr val="lt1"/>
                  </a:solidFill>
                  <a:latin typeface="+mn-lt"/>
                  <a:ea typeface="+mn-ea"/>
                  <a:cs typeface="+mn-cs"/>
                </a:defRPr>
              </a:lvl5pPr>
              <a:lvl6pPr marL="9374886" algn="l" defTabSz="3749954" rtl="0" eaLnBrk="1" latinLnBrk="0" hangingPunct="1">
                <a:defRPr sz="7382" kern="1200">
                  <a:solidFill>
                    <a:schemeClr val="lt1"/>
                  </a:solidFill>
                  <a:latin typeface="+mn-lt"/>
                  <a:ea typeface="+mn-ea"/>
                  <a:cs typeface="+mn-cs"/>
                </a:defRPr>
              </a:lvl6pPr>
              <a:lvl7pPr marL="11249863" algn="l" defTabSz="3749954" rtl="0" eaLnBrk="1" latinLnBrk="0" hangingPunct="1">
                <a:defRPr sz="7382" kern="1200">
                  <a:solidFill>
                    <a:schemeClr val="lt1"/>
                  </a:solidFill>
                  <a:latin typeface="+mn-lt"/>
                  <a:ea typeface="+mn-ea"/>
                  <a:cs typeface="+mn-cs"/>
                </a:defRPr>
              </a:lvl7pPr>
              <a:lvl8pPr marL="13124840" algn="l" defTabSz="3749954" rtl="0" eaLnBrk="1" latinLnBrk="0" hangingPunct="1">
                <a:defRPr sz="7382" kern="1200">
                  <a:solidFill>
                    <a:schemeClr val="lt1"/>
                  </a:solidFill>
                  <a:latin typeface="+mn-lt"/>
                  <a:ea typeface="+mn-ea"/>
                  <a:cs typeface="+mn-cs"/>
                </a:defRPr>
              </a:lvl8pPr>
              <a:lvl9pPr marL="14999818" algn="l" defTabSz="3749954" rtl="0" eaLnBrk="1" latinLnBrk="0" hangingPunct="1">
                <a:defRPr sz="7382" kern="1200">
                  <a:solidFill>
                    <a:schemeClr val="lt1"/>
                  </a:solidFill>
                  <a:latin typeface="+mn-lt"/>
                  <a:ea typeface="+mn-ea"/>
                  <a:cs typeface="+mn-cs"/>
                </a:defRPr>
              </a:lvl9pPr>
            </a:lstStyle>
            <a:p>
              <a:pPr algn="ctr"/>
              <a:endParaRPr lang="en-US"/>
            </a:p>
          </p:txBody>
        </p:sp>
        <p:sp>
          <p:nvSpPr>
            <p:cNvPr id="15" name="Rectangle 14"/>
            <p:cNvSpPr/>
            <p:nvPr/>
          </p:nvSpPr>
          <p:spPr>
            <a:xfrm>
              <a:off x="10704508" y="30552073"/>
              <a:ext cx="3479386" cy="1248755"/>
            </a:xfrm>
            <a:prstGeom prst="rect">
              <a:avLst/>
            </a:prstGeom>
          </p:spPr>
          <p:txBody>
            <a:bodyPr wrap="none">
              <a:spAutoFit/>
            </a:bodyPr>
            <a:lstStyle>
              <a:defPPr>
                <a:defRPr lang="en-US"/>
              </a:defPPr>
              <a:lvl1pPr marL="0" algn="l" defTabSz="3749954" rtl="0" eaLnBrk="1" latinLnBrk="0" hangingPunct="1">
                <a:defRPr sz="7382" kern="1200">
                  <a:solidFill>
                    <a:schemeClr val="tx1"/>
                  </a:solidFill>
                  <a:latin typeface="+mn-lt"/>
                  <a:ea typeface="+mn-ea"/>
                  <a:cs typeface="+mn-cs"/>
                </a:defRPr>
              </a:lvl1pPr>
              <a:lvl2pPr marL="1874977" algn="l" defTabSz="3749954" rtl="0" eaLnBrk="1" latinLnBrk="0" hangingPunct="1">
                <a:defRPr sz="7382" kern="1200">
                  <a:solidFill>
                    <a:schemeClr val="tx1"/>
                  </a:solidFill>
                  <a:latin typeface="+mn-lt"/>
                  <a:ea typeface="+mn-ea"/>
                  <a:cs typeface="+mn-cs"/>
                </a:defRPr>
              </a:lvl2pPr>
              <a:lvl3pPr marL="3749954" algn="l" defTabSz="3749954" rtl="0" eaLnBrk="1" latinLnBrk="0" hangingPunct="1">
                <a:defRPr sz="7382" kern="1200">
                  <a:solidFill>
                    <a:schemeClr val="tx1"/>
                  </a:solidFill>
                  <a:latin typeface="+mn-lt"/>
                  <a:ea typeface="+mn-ea"/>
                  <a:cs typeface="+mn-cs"/>
                </a:defRPr>
              </a:lvl3pPr>
              <a:lvl4pPr marL="5624932" algn="l" defTabSz="3749954" rtl="0" eaLnBrk="1" latinLnBrk="0" hangingPunct="1">
                <a:defRPr sz="7382" kern="1200">
                  <a:solidFill>
                    <a:schemeClr val="tx1"/>
                  </a:solidFill>
                  <a:latin typeface="+mn-lt"/>
                  <a:ea typeface="+mn-ea"/>
                  <a:cs typeface="+mn-cs"/>
                </a:defRPr>
              </a:lvl4pPr>
              <a:lvl5pPr marL="7499909" algn="l" defTabSz="3749954" rtl="0" eaLnBrk="1" latinLnBrk="0" hangingPunct="1">
                <a:defRPr sz="7382" kern="1200">
                  <a:solidFill>
                    <a:schemeClr val="tx1"/>
                  </a:solidFill>
                  <a:latin typeface="+mn-lt"/>
                  <a:ea typeface="+mn-ea"/>
                  <a:cs typeface="+mn-cs"/>
                </a:defRPr>
              </a:lvl5pPr>
              <a:lvl6pPr marL="9374886" algn="l" defTabSz="3749954" rtl="0" eaLnBrk="1" latinLnBrk="0" hangingPunct="1">
                <a:defRPr sz="7382" kern="1200">
                  <a:solidFill>
                    <a:schemeClr val="tx1"/>
                  </a:solidFill>
                  <a:latin typeface="+mn-lt"/>
                  <a:ea typeface="+mn-ea"/>
                  <a:cs typeface="+mn-cs"/>
                </a:defRPr>
              </a:lvl6pPr>
              <a:lvl7pPr marL="11249863" algn="l" defTabSz="3749954" rtl="0" eaLnBrk="1" latinLnBrk="0" hangingPunct="1">
                <a:defRPr sz="7382" kern="1200">
                  <a:solidFill>
                    <a:schemeClr val="tx1"/>
                  </a:solidFill>
                  <a:latin typeface="+mn-lt"/>
                  <a:ea typeface="+mn-ea"/>
                  <a:cs typeface="+mn-cs"/>
                </a:defRPr>
              </a:lvl7pPr>
              <a:lvl8pPr marL="13124840" algn="l" defTabSz="3749954" rtl="0" eaLnBrk="1" latinLnBrk="0" hangingPunct="1">
                <a:defRPr sz="7382" kern="1200">
                  <a:solidFill>
                    <a:schemeClr val="tx1"/>
                  </a:solidFill>
                  <a:latin typeface="+mn-lt"/>
                  <a:ea typeface="+mn-ea"/>
                  <a:cs typeface="+mn-cs"/>
                </a:defRPr>
              </a:lvl8pPr>
              <a:lvl9pPr marL="14999818" algn="l" defTabSz="3749954" rtl="0" eaLnBrk="1" latinLnBrk="0" hangingPunct="1">
                <a:defRPr sz="7382" kern="1200">
                  <a:solidFill>
                    <a:schemeClr val="tx1"/>
                  </a:solidFill>
                  <a:latin typeface="+mn-lt"/>
                  <a:ea typeface="+mn-ea"/>
                  <a:cs typeface="+mn-cs"/>
                </a:defRPr>
              </a:lvl9pPr>
            </a:lstStyle>
            <a:p>
              <a:r>
                <a:rPr lang="en-US" sz="1400" dirty="0" smtClean="0">
                  <a:latin typeface="Trebuchet MS" charset="0"/>
                  <a:ea typeface="Trebuchet MS" charset="0"/>
                  <a:cs typeface="Trebuchet MS" charset="0"/>
                </a:rPr>
                <a:t>Non-White</a:t>
              </a:r>
              <a:endParaRPr lang="en-US" sz="1400" dirty="0"/>
            </a:p>
          </p:txBody>
        </p:sp>
      </p:grpSp>
    </p:spTree>
    <p:extLst>
      <p:ext uri="{BB962C8B-B14F-4D97-AF65-F5344CB8AC3E}">
        <p14:creationId xmlns:p14="http://schemas.microsoft.com/office/powerpoint/2010/main" val="189332116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pic>
        <p:nvPicPr>
          <p:cNvPr id="17" name="Picture 16"/>
          <p:cNvPicPr>
            <a:picLocks/>
          </p:cNvPicPr>
          <p:nvPr/>
        </p:nvPicPr>
        <p:blipFill>
          <a:blip r:embed="rId3">
            <a:extLst>
              <a:ext uri="{28A0092B-C50C-407E-A947-70E740481C1C}">
                <a14:useLocalDpi xmlns:a14="http://schemas.microsoft.com/office/drawing/2010/main" val="0"/>
              </a:ext>
            </a:extLst>
          </a:blip>
          <a:stretch>
            <a:fillRect/>
          </a:stretch>
        </p:blipFill>
        <p:spPr>
          <a:xfrm>
            <a:off x="734953" y="1060967"/>
            <a:ext cx="7674094" cy="2433732"/>
          </a:xfrm>
          <a:prstGeom prst="rect">
            <a:avLst/>
          </a:prstGeom>
        </p:spPr>
      </p:pic>
      <p:sp>
        <p:nvSpPr>
          <p:cNvPr id="72" name="Shape 72"/>
          <p:cNvSpPr txBox="1">
            <a:spLocks noGrp="1"/>
          </p:cNvSpPr>
          <p:nvPr>
            <p:ph type="title"/>
          </p:nvPr>
        </p:nvSpPr>
        <p:spPr>
          <a:xfrm>
            <a:off x="457200" y="-19050"/>
            <a:ext cx="8229600" cy="857250"/>
          </a:xfrm>
          <a:prstGeom prst="rect">
            <a:avLst/>
          </a:prstGeom>
          <a:noFill/>
          <a:ln>
            <a:noFill/>
          </a:ln>
        </p:spPr>
        <p:txBody>
          <a:bodyPr lIns="91425" tIns="91425" rIns="91425" bIns="91425" anchor="ctr" anchorCtr="0">
            <a:noAutofit/>
          </a:bodyPr>
          <a:lstStyle/>
          <a:p>
            <a:pPr lvl="0" rtl="0">
              <a:spcBef>
                <a:spcPts val="0"/>
              </a:spcBef>
              <a:buNone/>
            </a:pPr>
            <a:r>
              <a:rPr lang="en-US" dirty="0" smtClean="0"/>
              <a:t>Differences in Remedial Placement </a:t>
            </a:r>
            <a:r>
              <a:rPr lang="en-US" smtClean="0"/>
              <a:t>by Career Readiness</a:t>
            </a:r>
            <a:endParaRPr lang="en-US" dirty="0"/>
          </a:p>
        </p:txBody>
      </p:sp>
      <p:pic>
        <p:nvPicPr>
          <p:cNvPr id="4" name="Picture 3"/>
          <p:cNvPicPr>
            <a:picLocks/>
          </p:cNvPicPr>
          <p:nvPr/>
        </p:nvPicPr>
        <p:blipFill>
          <a:blip r:embed="rId4"/>
          <a:stretch>
            <a:fillRect/>
          </a:stretch>
        </p:blipFill>
        <p:spPr>
          <a:xfrm>
            <a:off x="2943988" y="25151222"/>
            <a:ext cx="14456664" cy="5129784"/>
          </a:xfrm>
          <a:prstGeom prst="rect">
            <a:avLst/>
          </a:prstGeom>
        </p:spPr>
      </p:pic>
      <p:sp>
        <p:nvSpPr>
          <p:cNvPr id="3" name="Rectangle 2"/>
          <p:cNvSpPr/>
          <p:nvPr/>
        </p:nvSpPr>
        <p:spPr>
          <a:xfrm>
            <a:off x="342900" y="3850187"/>
            <a:ext cx="8458200" cy="830997"/>
          </a:xfrm>
          <a:prstGeom prst="rect">
            <a:avLst/>
          </a:prstGeom>
        </p:spPr>
        <p:txBody>
          <a:bodyPr wrap="square">
            <a:spAutoFit/>
          </a:bodyPr>
          <a:lstStyle/>
          <a:p>
            <a:pPr marL="457200" indent="-457200">
              <a:buFont typeface="Arial"/>
              <a:buChar char="•"/>
            </a:pPr>
            <a:r>
              <a:rPr lang="en-US" sz="1600" dirty="0">
                <a:latin typeface="Trebuchet MS" charset="0"/>
                <a:ea typeface="Trebuchet MS" charset="0"/>
                <a:cs typeface="Trebuchet MS" charset="0"/>
              </a:rPr>
              <a:t>D</a:t>
            </a:r>
            <a:r>
              <a:rPr lang="en-US" sz="1600" dirty="0" smtClean="0">
                <a:latin typeface="Trebuchet MS" charset="0"/>
                <a:ea typeface="Trebuchet MS" charset="0"/>
                <a:cs typeface="Trebuchet MS" charset="0"/>
              </a:rPr>
              <a:t>istricts </a:t>
            </a:r>
            <a:r>
              <a:rPr lang="en-US" sz="1600" dirty="0">
                <a:latin typeface="Trebuchet MS" charset="0"/>
                <a:ea typeface="Trebuchet MS" charset="0"/>
                <a:cs typeface="Trebuchet MS" charset="0"/>
              </a:rPr>
              <a:t>with a </a:t>
            </a:r>
            <a:r>
              <a:rPr lang="en-US" sz="1600" b="1" i="1" dirty="0">
                <a:latin typeface="Trebuchet MS" charset="0"/>
                <a:ea typeface="Trebuchet MS" charset="0"/>
                <a:cs typeface="Trebuchet MS" charset="0"/>
              </a:rPr>
              <a:t>higher proportion of Career Ready</a:t>
            </a:r>
            <a:r>
              <a:rPr lang="en-US" sz="1600" dirty="0">
                <a:latin typeface="Trebuchet MS" charset="0"/>
                <a:ea typeface="Trebuchet MS" charset="0"/>
                <a:cs typeface="Trebuchet MS" charset="0"/>
              </a:rPr>
              <a:t> Students have a </a:t>
            </a:r>
            <a:r>
              <a:rPr lang="en-US" sz="1600" b="1" i="1" dirty="0">
                <a:latin typeface="Trebuchet MS" charset="0"/>
                <a:ea typeface="Trebuchet MS" charset="0"/>
                <a:cs typeface="Trebuchet MS" charset="0"/>
              </a:rPr>
              <a:t>higher proportion of remedial course </a:t>
            </a:r>
            <a:r>
              <a:rPr lang="en-US" sz="1600" b="1" i="1" dirty="0" smtClean="0">
                <a:solidFill>
                  <a:srgbClr val="000000"/>
                </a:solidFill>
                <a:latin typeface="Trebuchet MS" charset="0"/>
                <a:ea typeface="Trebuchet MS" charset="0"/>
                <a:cs typeface="Trebuchet MS" charset="0"/>
              </a:rPr>
              <a:t>placement</a:t>
            </a:r>
            <a:endParaRPr lang="en-US" sz="1600" dirty="0">
              <a:solidFill>
                <a:srgbClr val="000000"/>
              </a:solidFill>
              <a:latin typeface="Trebuchet MS" charset="0"/>
              <a:ea typeface="Trebuchet MS" charset="0"/>
              <a:cs typeface="Trebuchet MS" charset="0"/>
            </a:endParaRPr>
          </a:p>
          <a:p>
            <a:pPr marL="457200" indent="-457200">
              <a:buFont typeface="Arial"/>
              <a:buChar char="•"/>
            </a:pPr>
            <a:r>
              <a:rPr lang="en-US" sz="1600" dirty="0" smtClean="0">
                <a:latin typeface="Trebuchet MS" charset="0"/>
                <a:ea typeface="Trebuchet MS" charset="0"/>
                <a:cs typeface="Trebuchet MS" charset="0"/>
              </a:rPr>
              <a:t>Not much </a:t>
            </a:r>
            <a:r>
              <a:rPr lang="en-US" sz="1600" dirty="0">
                <a:latin typeface="Trebuchet MS" charset="0"/>
                <a:ea typeface="Trebuchet MS" charset="0"/>
                <a:cs typeface="Trebuchet MS" charset="0"/>
              </a:rPr>
              <a:t>difference between High and Medium Career Ready </a:t>
            </a:r>
            <a:r>
              <a:rPr lang="en-US" sz="1600" dirty="0" smtClean="0">
                <a:latin typeface="Trebuchet MS" charset="0"/>
                <a:ea typeface="Trebuchet MS" charset="0"/>
                <a:cs typeface="Trebuchet MS" charset="0"/>
              </a:rPr>
              <a:t>Districts</a:t>
            </a:r>
            <a:endParaRPr lang="en-US" sz="1600" dirty="0">
              <a:latin typeface="Trebuchet MS" charset="0"/>
              <a:ea typeface="Trebuchet MS" charset="0"/>
              <a:cs typeface="Trebuchet MS" charset="0"/>
            </a:endParaRPr>
          </a:p>
        </p:txBody>
      </p:sp>
      <p:sp>
        <p:nvSpPr>
          <p:cNvPr id="7" name="TextBox 6"/>
          <p:cNvSpPr txBox="1"/>
          <p:nvPr/>
        </p:nvSpPr>
        <p:spPr>
          <a:xfrm>
            <a:off x="1143000" y="2952750"/>
            <a:ext cx="1197764" cy="307777"/>
          </a:xfrm>
          <a:prstGeom prst="rect">
            <a:avLst/>
          </a:prstGeom>
          <a:noFill/>
        </p:spPr>
        <p:txBody>
          <a:bodyPr wrap="none" rtlCol="0">
            <a:spAutoFit/>
          </a:bodyPr>
          <a:lstStyle/>
          <a:p>
            <a:r>
              <a:rPr lang="en-US" sz="1400" smtClean="0">
                <a:latin typeface="Trebuchet MS" charset="0"/>
                <a:ea typeface="Trebuchet MS" charset="0"/>
                <a:cs typeface="Trebuchet MS" charset="0"/>
              </a:rPr>
              <a:t>Mathematics</a:t>
            </a:r>
            <a:endParaRPr lang="en-US" sz="1400" dirty="0">
              <a:latin typeface="Trebuchet MS" charset="0"/>
              <a:ea typeface="Trebuchet MS" charset="0"/>
              <a:cs typeface="Trebuchet MS" charset="0"/>
            </a:endParaRPr>
          </a:p>
        </p:txBody>
      </p:sp>
      <p:sp>
        <p:nvSpPr>
          <p:cNvPr id="8" name="TextBox 7"/>
          <p:cNvSpPr txBox="1"/>
          <p:nvPr/>
        </p:nvSpPr>
        <p:spPr>
          <a:xfrm>
            <a:off x="6635639" y="2948460"/>
            <a:ext cx="812274" cy="307777"/>
          </a:xfrm>
          <a:prstGeom prst="rect">
            <a:avLst/>
          </a:prstGeom>
          <a:noFill/>
        </p:spPr>
        <p:txBody>
          <a:bodyPr wrap="none" rtlCol="0">
            <a:spAutoFit/>
          </a:bodyPr>
          <a:lstStyle/>
          <a:p>
            <a:r>
              <a:rPr lang="en-US" sz="1400" dirty="0" smtClean="0">
                <a:latin typeface="Trebuchet MS" charset="0"/>
                <a:ea typeface="Trebuchet MS" charset="0"/>
                <a:cs typeface="Trebuchet MS" charset="0"/>
              </a:rPr>
              <a:t>Reading</a:t>
            </a:r>
            <a:endParaRPr lang="en-US" sz="1400" dirty="0">
              <a:latin typeface="Trebuchet MS" charset="0"/>
              <a:ea typeface="Trebuchet MS" charset="0"/>
              <a:cs typeface="Trebuchet MS" charset="0"/>
            </a:endParaRPr>
          </a:p>
        </p:txBody>
      </p:sp>
      <p:sp>
        <p:nvSpPr>
          <p:cNvPr id="9" name="TextBox 8"/>
          <p:cNvSpPr txBox="1"/>
          <p:nvPr/>
        </p:nvSpPr>
        <p:spPr>
          <a:xfrm>
            <a:off x="3924140" y="2948460"/>
            <a:ext cx="742511" cy="307777"/>
          </a:xfrm>
          <a:prstGeom prst="rect">
            <a:avLst/>
          </a:prstGeom>
          <a:noFill/>
        </p:spPr>
        <p:txBody>
          <a:bodyPr wrap="none" rtlCol="0">
            <a:spAutoFit/>
          </a:bodyPr>
          <a:lstStyle/>
          <a:p>
            <a:r>
              <a:rPr lang="en-US" sz="1400" dirty="0" smtClean="0">
                <a:latin typeface="Trebuchet MS" charset="0"/>
                <a:ea typeface="Trebuchet MS" charset="0"/>
                <a:cs typeface="Trebuchet MS" charset="0"/>
              </a:rPr>
              <a:t>English</a:t>
            </a:r>
            <a:endParaRPr lang="en-US" sz="1400" dirty="0">
              <a:latin typeface="Trebuchet MS" charset="0"/>
              <a:ea typeface="Trebuchet MS" charset="0"/>
              <a:cs typeface="Trebuchet MS" charset="0"/>
            </a:endParaRPr>
          </a:p>
        </p:txBody>
      </p:sp>
      <p:sp>
        <p:nvSpPr>
          <p:cNvPr id="10" name="TextBox 9"/>
          <p:cNvSpPr txBox="1"/>
          <p:nvPr/>
        </p:nvSpPr>
        <p:spPr>
          <a:xfrm rot="16200000">
            <a:off x="-377857" y="2280634"/>
            <a:ext cx="1987788" cy="307777"/>
          </a:xfrm>
          <a:prstGeom prst="rect">
            <a:avLst/>
          </a:prstGeom>
          <a:noFill/>
        </p:spPr>
        <p:txBody>
          <a:bodyPr wrap="none" rtlCol="0">
            <a:spAutoFit/>
          </a:bodyPr>
          <a:lstStyle/>
          <a:p>
            <a:r>
              <a:rPr lang="en-US" sz="1400" smtClean="0">
                <a:latin typeface="Trebuchet MS" charset="0"/>
                <a:ea typeface="Trebuchet MS" charset="0"/>
                <a:cs typeface="Trebuchet MS" charset="0"/>
              </a:rPr>
              <a:t>Proportion of Students</a:t>
            </a:r>
            <a:endParaRPr lang="en-US" sz="1400" dirty="0">
              <a:latin typeface="Trebuchet MS" charset="0"/>
              <a:ea typeface="Trebuchet MS" charset="0"/>
              <a:cs typeface="Trebuchet MS" charset="0"/>
            </a:endParaRPr>
          </a:p>
        </p:txBody>
      </p:sp>
      <p:pic>
        <p:nvPicPr>
          <p:cNvPr id="16" name="Picture 15"/>
          <p:cNvPicPr>
            <a:picLocks/>
          </p:cNvPicPr>
          <p:nvPr/>
        </p:nvPicPr>
        <p:blipFill>
          <a:blip r:embed="rId3">
            <a:extLst>
              <a:ext uri="{28A0092B-C50C-407E-A947-70E740481C1C}">
                <a14:useLocalDpi xmlns:a14="http://schemas.microsoft.com/office/drawing/2010/main" val="0"/>
              </a:ext>
            </a:extLst>
          </a:blip>
          <a:stretch>
            <a:fillRect/>
          </a:stretch>
        </p:blipFill>
        <p:spPr>
          <a:xfrm>
            <a:off x="20255266" y="25151222"/>
            <a:ext cx="14456664" cy="5129784"/>
          </a:xfrm>
          <a:prstGeom prst="rect">
            <a:avLst/>
          </a:prstGeom>
        </p:spPr>
      </p:pic>
      <p:sp>
        <p:nvSpPr>
          <p:cNvPr id="19" name="Oval 18"/>
          <p:cNvSpPr/>
          <p:nvPr/>
        </p:nvSpPr>
        <p:spPr>
          <a:xfrm>
            <a:off x="3257068" y="3591566"/>
            <a:ext cx="160102" cy="125900"/>
          </a:xfrm>
          <a:prstGeom prst="ellipse">
            <a:avLst/>
          </a:prstGeom>
          <a:solidFill>
            <a:srgbClr val="F98D62"/>
          </a:solidFill>
          <a:ln>
            <a:solidFill>
              <a:srgbClr val="F98D6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3749954" rtl="0" eaLnBrk="1" latinLnBrk="0" hangingPunct="1">
              <a:defRPr sz="7382" kern="1200">
                <a:solidFill>
                  <a:schemeClr val="lt1"/>
                </a:solidFill>
                <a:latin typeface="+mn-lt"/>
                <a:ea typeface="+mn-ea"/>
                <a:cs typeface="+mn-cs"/>
              </a:defRPr>
            </a:lvl1pPr>
            <a:lvl2pPr marL="1874977" algn="l" defTabSz="3749954" rtl="0" eaLnBrk="1" latinLnBrk="0" hangingPunct="1">
              <a:defRPr sz="7382" kern="1200">
                <a:solidFill>
                  <a:schemeClr val="lt1"/>
                </a:solidFill>
                <a:latin typeface="+mn-lt"/>
                <a:ea typeface="+mn-ea"/>
                <a:cs typeface="+mn-cs"/>
              </a:defRPr>
            </a:lvl2pPr>
            <a:lvl3pPr marL="3749954" algn="l" defTabSz="3749954" rtl="0" eaLnBrk="1" latinLnBrk="0" hangingPunct="1">
              <a:defRPr sz="7382" kern="1200">
                <a:solidFill>
                  <a:schemeClr val="lt1"/>
                </a:solidFill>
                <a:latin typeface="+mn-lt"/>
                <a:ea typeface="+mn-ea"/>
                <a:cs typeface="+mn-cs"/>
              </a:defRPr>
            </a:lvl3pPr>
            <a:lvl4pPr marL="5624932" algn="l" defTabSz="3749954" rtl="0" eaLnBrk="1" latinLnBrk="0" hangingPunct="1">
              <a:defRPr sz="7382" kern="1200">
                <a:solidFill>
                  <a:schemeClr val="lt1"/>
                </a:solidFill>
                <a:latin typeface="+mn-lt"/>
                <a:ea typeface="+mn-ea"/>
                <a:cs typeface="+mn-cs"/>
              </a:defRPr>
            </a:lvl4pPr>
            <a:lvl5pPr marL="7499909" algn="l" defTabSz="3749954" rtl="0" eaLnBrk="1" latinLnBrk="0" hangingPunct="1">
              <a:defRPr sz="7382" kern="1200">
                <a:solidFill>
                  <a:schemeClr val="lt1"/>
                </a:solidFill>
                <a:latin typeface="+mn-lt"/>
                <a:ea typeface="+mn-ea"/>
                <a:cs typeface="+mn-cs"/>
              </a:defRPr>
            </a:lvl5pPr>
            <a:lvl6pPr marL="9374886" algn="l" defTabSz="3749954" rtl="0" eaLnBrk="1" latinLnBrk="0" hangingPunct="1">
              <a:defRPr sz="7382" kern="1200">
                <a:solidFill>
                  <a:schemeClr val="lt1"/>
                </a:solidFill>
                <a:latin typeface="+mn-lt"/>
                <a:ea typeface="+mn-ea"/>
                <a:cs typeface="+mn-cs"/>
              </a:defRPr>
            </a:lvl6pPr>
            <a:lvl7pPr marL="11249863" algn="l" defTabSz="3749954" rtl="0" eaLnBrk="1" latinLnBrk="0" hangingPunct="1">
              <a:defRPr sz="7382" kern="1200">
                <a:solidFill>
                  <a:schemeClr val="lt1"/>
                </a:solidFill>
                <a:latin typeface="+mn-lt"/>
                <a:ea typeface="+mn-ea"/>
                <a:cs typeface="+mn-cs"/>
              </a:defRPr>
            </a:lvl7pPr>
            <a:lvl8pPr marL="13124840" algn="l" defTabSz="3749954" rtl="0" eaLnBrk="1" latinLnBrk="0" hangingPunct="1">
              <a:defRPr sz="7382" kern="1200">
                <a:solidFill>
                  <a:schemeClr val="lt1"/>
                </a:solidFill>
                <a:latin typeface="+mn-lt"/>
                <a:ea typeface="+mn-ea"/>
                <a:cs typeface="+mn-cs"/>
              </a:defRPr>
            </a:lvl8pPr>
            <a:lvl9pPr marL="14999818" algn="l" defTabSz="3749954" rtl="0" eaLnBrk="1" latinLnBrk="0" hangingPunct="1">
              <a:defRPr sz="7382" kern="1200">
                <a:solidFill>
                  <a:schemeClr val="lt1"/>
                </a:solidFill>
                <a:latin typeface="+mn-lt"/>
                <a:ea typeface="+mn-ea"/>
                <a:cs typeface="+mn-cs"/>
              </a:defRPr>
            </a:lvl9pPr>
          </a:lstStyle>
          <a:p>
            <a:pPr algn="ctr"/>
            <a:endParaRPr lang="en-US"/>
          </a:p>
        </p:txBody>
      </p:sp>
      <p:sp>
        <p:nvSpPr>
          <p:cNvPr id="20" name="Rectangle 19"/>
          <p:cNvSpPr/>
          <p:nvPr/>
        </p:nvSpPr>
        <p:spPr>
          <a:xfrm>
            <a:off x="3470413" y="3510062"/>
            <a:ext cx="505267" cy="307777"/>
          </a:xfrm>
          <a:prstGeom prst="rect">
            <a:avLst/>
          </a:prstGeom>
        </p:spPr>
        <p:txBody>
          <a:bodyPr wrap="none">
            <a:spAutoFit/>
          </a:bodyPr>
          <a:lstStyle>
            <a:defPPr>
              <a:defRPr lang="en-US"/>
            </a:defPPr>
            <a:lvl1pPr marL="0" algn="l" defTabSz="3749954" rtl="0" eaLnBrk="1" latinLnBrk="0" hangingPunct="1">
              <a:defRPr sz="7382" kern="1200">
                <a:solidFill>
                  <a:schemeClr val="tx1"/>
                </a:solidFill>
                <a:latin typeface="+mn-lt"/>
                <a:ea typeface="+mn-ea"/>
                <a:cs typeface="+mn-cs"/>
              </a:defRPr>
            </a:lvl1pPr>
            <a:lvl2pPr marL="1874977" algn="l" defTabSz="3749954" rtl="0" eaLnBrk="1" latinLnBrk="0" hangingPunct="1">
              <a:defRPr sz="7382" kern="1200">
                <a:solidFill>
                  <a:schemeClr val="tx1"/>
                </a:solidFill>
                <a:latin typeface="+mn-lt"/>
                <a:ea typeface="+mn-ea"/>
                <a:cs typeface="+mn-cs"/>
              </a:defRPr>
            </a:lvl2pPr>
            <a:lvl3pPr marL="3749954" algn="l" defTabSz="3749954" rtl="0" eaLnBrk="1" latinLnBrk="0" hangingPunct="1">
              <a:defRPr sz="7382" kern="1200">
                <a:solidFill>
                  <a:schemeClr val="tx1"/>
                </a:solidFill>
                <a:latin typeface="+mn-lt"/>
                <a:ea typeface="+mn-ea"/>
                <a:cs typeface="+mn-cs"/>
              </a:defRPr>
            </a:lvl3pPr>
            <a:lvl4pPr marL="5624932" algn="l" defTabSz="3749954" rtl="0" eaLnBrk="1" latinLnBrk="0" hangingPunct="1">
              <a:defRPr sz="7382" kern="1200">
                <a:solidFill>
                  <a:schemeClr val="tx1"/>
                </a:solidFill>
                <a:latin typeface="+mn-lt"/>
                <a:ea typeface="+mn-ea"/>
                <a:cs typeface="+mn-cs"/>
              </a:defRPr>
            </a:lvl4pPr>
            <a:lvl5pPr marL="7499909" algn="l" defTabSz="3749954" rtl="0" eaLnBrk="1" latinLnBrk="0" hangingPunct="1">
              <a:defRPr sz="7382" kern="1200">
                <a:solidFill>
                  <a:schemeClr val="tx1"/>
                </a:solidFill>
                <a:latin typeface="+mn-lt"/>
                <a:ea typeface="+mn-ea"/>
                <a:cs typeface="+mn-cs"/>
              </a:defRPr>
            </a:lvl5pPr>
            <a:lvl6pPr marL="9374886" algn="l" defTabSz="3749954" rtl="0" eaLnBrk="1" latinLnBrk="0" hangingPunct="1">
              <a:defRPr sz="7382" kern="1200">
                <a:solidFill>
                  <a:schemeClr val="tx1"/>
                </a:solidFill>
                <a:latin typeface="+mn-lt"/>
                <a:ea typeface="+mn-ea"/>
                <a:cs typeface="+mn-cs"/>
              </a:defRPr>
            </a:lvl6pPr>
            <a:lvl7pPr marL="11249863" algn="l" defTabSz="3749954" rtl="0" eaLnBrk="1" latinLnBrk="0" hangingPunct="1">
              <a:defRPr sz="7382" kern="1200">
                <a:solidFill>
                  <a:schemeClr val="tx1"/>
                </a:solidFill>
                <a:latin typeface="+mn-lt"/>
                <a:ea typeface="+mn-ea"/>
                <a:cs typeface="+mn-cs"/>
              </a:defRPr>
            </a:lvl7pPr>
            <a:lvl8pPr marL="13124840" algn="l" defTabSz="3749954" rtl="0" eaLnBrk="1" latinLnBrk="0" hangingPunct="1">
              <a:defRPr sz="7382" kern="1200">
                <a:solidFill>
                  <a:schemeClr val="tx1"/>
                </a:solidFill>
                <a:latin typeface="+mn-lt"/>
                <a:ea typeface="+mn-ea"/>
                <a:cs typeface="+mn-cs"/>
              </a:defRPr>
            </a:lvl8pPr>
            <a:lvl9pPr marL="14999818" algn="l" defTabSz="3749954" rtl="0" eaLnBrk="1" latinLnBrk="0" hangingPunct="1">
              <a:defRPr sz="7382" kern="1200">
                <a:solidFill>
                  <a:schemeClr val="tx1"/>
                </a:solidFill>
                <a:latin typeface="+mn-lt"/>
                <a:ea typeface="+mn-ea"/>
                <a:cs typeface="+mn-cs"/>
              </a:defRPr>
            </a:lvl9pPr>
          </a:lstStyle>
          <a:p>
            <a:r>
              <a:rPr lang="en-US" sz="1400" dirty="0" smtClean="0">
                <a:latin typeface="Trebuchet MS" charset="0"/>
                <a:ea typeface="Trebuchet MS" charset="0"/>
                <a:cs typeface="Trebuchet MS" charset="0"/>
              </a:rPr>
              <a:t>Low</a:t>
            </a:r>
            <a:endParaRPr lang="en-US" sz="1400" dirty="0"/>
          </a:p>
        </p:txBody>
      </p:sp>
      <p:sp>
        <p:nvSpPr>
          <p:cNvPr id="21" name="Oval 20"/>
          <p:cNvSpPr/>
          <p:nvPr/>
        </p:nvSpPr>
        <p:spPr>
          <a:xfrm>
            <a:off x="4028923" y="3591566"/>
            <a:ext cx="160101" cy="125900"/>
          </a:xfrm>
          <a:prstGeom prst="ellipse">
            <a:avLst/>
          </a:prstGeom>
          <a:solidFill>
            <a:srgbClr val="8DA0CC"/>
          </a:solidFill>
          <a:ln>
            <a:solidFill>
              <a:srgbClr val="8DA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3749954" rtl="0" eaLnBrk="1" latinLnBrk="0" hangingPunct="1">
              <a:defRPr sz="7382" kern="1200">
                <a:solidFill>
                  <a:schemeClr val="lt1"/>
                </a:solidFill>
                <a:latin typeface="+mn-lt"/>
                <a:ea typeface="+mn-ea"/>
                <a:cs typeface="+mn-cs"/>
              </a:defRPr>
            </a:lvl1pPr>
            <a:lvl2pPr marL="1874977" algn="l" defTabSz="3749954" rtl="0" eaLnBrk="1" latinLnBrk="0" hangingPunct="1">
              <a:defRPr sz="7382" kern="1200">
                <a:solidFill>
                  <a:schemeClr val="lt1"/>
                </a:solidFill>
                <a:latin typeface="+mn-lt"/>
                <a:ea typeface="+mn-ea"/>
                <a:cs typeface="+mn-cs"/>
              </a:defRPr>
            </a:lvl2pPr>
            <a:lvl3pPr marL="3749954" algn="l" defTabSz="3749954" rtl="0" eaLnBrk="1" latinLnBrk="0" hangingPunct="1">
              <a:defRPr sz="7382" kern="1200">
                <a:solidFill>
                  <a:schemeClr val="lt1"/>
                </a:solidFill>
                <a:latin typeface="+mn-lt"/>
                <a:ea typeface="+mn-ea"/>
                <a:cs typeface="+mn-cs"/>
              </a:defRPr>
            </a:lvl3pPr>
            <a:lvl4pPr marL="5624932" algn="l" defTabSz="3749954" rtl="0" eaLnBrk="1" latinLnBrk="0" hangingPunct="1">
              <a:defRPr sz="7382" kern="1200">
                <a:solidFill>
                  <a:schemeClr val="lt1"/>
                </a:solidFill>
                <a:latin typeface="+mn-lt"/>
                <a:ea typeface="+mn-ea"/>
                <a:cs typeface="+mn-cs"/>
              </a:defRPr>
            </a:lvl4pPr>
            <a:lvl5pPr marL="7499909" algn="l" defTabSz="3749954" rtl="0" eaLnBrk="1" latinLnBrk="0" hangingPunct="1">
              <a:defRPr sz="7382" kern="1200">
                <a:solidFill>
                  <a:schemeClr val="lt1"/>
                </a:solidFill>
                <a:latin typeface="+mn-lt"/>
                <a:ea typeface="+mn-ea"/>
                <a:cs typeface="+mn-cs"/>
              </a:defRPr>
            </a:lvl5pPr>
            <a:lvl6pPr marL="9374886" algn="l" defTabSz="3749954" rtl="0" eaLnBrk="1" latinLnBrk="0" hangingPunct="1">
              <a:defRPr sz="7382" kern="1200">
                <a:solidFill>
                  <a:schemeClr val="lt1"/>
                </a:solidFill>
                <a:latin typeface="+mn-lt"/>
                <a:ea typeface="+mn-ea"/>
                <a:cs typeface="+mn-cs"/>
              </a:defRPr>
            </a:lvl6pPr>
            <a:lvl7pPr marL="11249863" algn="l" defTabSz="3749954" rtl="0" eaLnBrk="1" latinLnBrk="0" hangingPunct="1">
              <a:defRPr sz="7382" kern="1200">
                <a:solidFill>
                  <a:schemeClr val="lt1"/>
                </a:solidFill>
                <a:latin typeface="+mn-lt"/>
                <a:ea typeface="+mn-ea"/>
                <a:cs typeface="+mn-cs"/>
              </a:defRPr>
            </a:lvl7pPr>
            <a:lvl8pPr marL="13124840" algn="l" defTabSz="3749954" rtl="0" eaLnBrk="1" latinLnBrk="0" hangingPunct="1">
              <a:defRPr sz="7382" kern="1200">
                <a:solidFill>
                  <a:schemeClr val="lt1"/>
                </a:solidFill>
                <a:latin typeface="+mn-lt"/>
                <a:ea typeface="+mn-ea"/>
                <a:cs typeface="+mn-cs"/>
              </a:defRPr>
            </a:lvl8pPr>
            <a:lvl9pPr marL="14999818" algn="l" defTabSz="3749954" rtl="0" eaLnBrk="1" latinLnBrk="0" hangingPunct="1">
              <a:defRPr sz="7382" kern="1200">
                <a:solidFill>
                  <a:schemeClr val="lt1"/>
                </a:solidFill>
                <a:latin typeface="+mn-lt"/>
                <a:ea typeface="+mn-ea"/>
                <a:cs typeface="+mn-cs"/>
              </a:defRPr>
            </a:lvl9pPr>
          </a:lstStyle>
          <a:p>
            <a:pPr algn="ctr"/>
            <a:endParaRPr lang="en-US"/>
          </a:p>
        </p:txBody>
      </p:sp>
      <p:sp>
        <p:nvSpPr>
          <p:cNvPr id="22" name="Rectangle 21"/>
          <p:cNvSpPr/>
          <p:nvPr/>
        </p:nvSpPr>
        <p:spPr>
          <a:xfrm>
            <a:off x="4215432" y="3512385"/>
            <a:ext cx="806631" cy="307777"/>
          </a:xfrm>
          <a:prstGeom prst="rect">
            <a:avLst/>
          </a:prstGeom>
        </p:spPr>
        <p:txBody>
          <a:bodyPr wrap="none">
            <a:spAutoFit/>
          </a:bodyPr>
          <a:lstStyle>
            <a:defPPr>
              <a:defRPr lang="en-US"/>
            </a:defPPr>
            <a:lvl1pPr marL="0" algn="l" defTabSz="3749954" rtl="0" eaLnBrk="1" latinLnBrk="0" hangingPunct="1">
              <a:defRPr sz="7382" kern="1200">
                <a:solidFill>
                  <a:schemeClr val="tx1"/>
                </a:solidFill>
                <a:latin typeface="+mn-lt"/>
                <a:ea typeface="+mn-ea"/>
                <a:cs typeface="+mn-cs"/>
              </a:defRPr>
            </a:lvl1pPr>
            <a:lvl2pPr marL="1874977" algn="l" defTabSz="3749954" rtl="0" eaLnBrk="1" latinLnBrk="0" hangingPunct="1">
              <a:defRPr sz="7382" kern="1200">
                <a:solidFill>
                  <a:schemeClr val="tx1"/>
                </a:solidFill>
                <a:latin typeface="+mn-lt"/>
                <a:ea typeface="+mn-ea"/>
                <a:cs typeface="+mn-cs"/>
              </a:defRPr>
            </a:lvl2pPr>
            <a:lvl3pPr marL="3749954" algn="l" defTabSz="3749954" rtl="0" eaLnBrk="1" latinLnBrk="0" hangingPunct="1">
              <a:defRPr sz="7382" kern="1200">
                <a:solidFill>
                  <a:schemeClr val="tx1"/>
                </a:solidFill>
                <a:latin typeface="+mn-lt"/>
                <a:ea typeface="+mn-ea"/>
                <a:cs typeface="+mn-cs"/>
              </a:defRPr>
            </a:lvl3pPr>
            <a:lvl4pPr marL="5624932" algn="l" defTabSz="3749954" rtl="0" eaLnBrk="1" latinLnBrk="0" hangingPunct="1">
              <a:defRPr sz="7382" kern="1200">
                <a:solidFill>
                  <a:schemeClr val="tx1"/>
                </a:solidFill>
                <a:latin typeface="+mn-lt"/>
                <a:ea typeface="+mn-ea"/>
                <a:cs typeface="+mn-cs"/>
              </a:defRPr>
            </a:lvl4pPr>
            <a:lvl5pPr marL="7499909" algn="l" defTabSz="3749954" rtl="0" eaLnBrk="1" latinLnBrk="0" hangingPunct="1">
              <a:defRPr sz="7382" kern="1200">
                <a:solidFill>
                  <a:schemeClr val="tx1"/>
                </a:solidFill>
                <a:latin typeface="+mn-lt"/>
                <a:ea typeface="+mn-ea"/>
                <a:cs typeface="+mn-cs"/>
              </a:defRPr>
            </a:lvl5pPr>
            <a:lvl6pPr marL="9374886" algn="l" defTabSz="3749954" rtl="0" eaLnBrk="1" latinLnBrk="0" hangingPunct="1">
              <a:defRPr sz="7382" kern="1200">
                <a:solidFill>
                  <a:schemeClr val="tx1"/>
                </a:solidFill>
                <a:latin typeface="+mn-lt"/>
                <a:ea typeface="+mn-ea"/>
                <a:cs typeface="+mn-cs"/>
              </a:defRPr>
            </a:lvl6pPr>
            <a:lvl7pPr marL="11249863" algn="l" defTabSz="3749954" rtl="0" eaLnBrk="1" latinLnBrk="0" hangingPunct="1">
              <a:defRPr sz="7382" kern="1200">
                <a:solidFill>
                  <a:schemeClr val="tx1"/>
                </a:solidFill>
                <a:latin typeface="+mn-lt"/>
                <a:ea typeface="+mn-ea"/>
                <a:cs typeface="+mn-cs"/>
              </a:defRPr>
            </a:lvl7pPr>
            <a:lvl8pPr marL="13124840" algn="l" defTabSz="3749954" rtl="0" eaLnBrk="1" latinLnBrk="0" hangingPunct="1">
              <a:defRPr sz="7382" kern="1200">
                <a:solidFill>
                  <a:schemeClr val="tx1"/>
                </a:solidFill>
                <a:latin typeface="+mn-lt"/>
                <a:ea typeface="+mn-ea"/>
                <a:cs typeface="+mn-cs"/>
              </a:defRPr>
            </a:lvl8pPr>
            <a:lvl9pPr marL="14999818" algn="l" defTabSz="3749954" rtl="0" eaLnBrk="1" latinLnBrk="0" hangingPunct="1">
              <a:defRPr sz="7382" kern="1200">
                <a:solidFill>
                  <a:schemeClr val="tx1"/>
                </a:solidFill>
                <a:latin typeface="+mn-lt"/>
                <a:ea typeface="+mn-ea"/>
                <a:cs typeface="+mn-cs"/>
              </a:defRPr>
            </a:lvl9pPr>
          </a:lstStyle>
          <a:p>
            <a:r>
              <a:rPr lang="en-US" sz="1400" dirty="0" smtClean="0">
                <a:latin typeface="Trebuchet MS" charset="0"/>
                <a:ea typeface="Trebuchet MS" charset="0"/>
                <a:cs typeface="Trebuchet MS" charset="0"/>
              </a:rPr>
              <a:t>Medium</a:t>
            </a:r>
            <a:endParaRPr lang="en-US" sz="1400" dirty="0"/>
          </a:p>
        </p:txBody>
      </p:sp>
      <p:sp>
        <p:nvSpPr>
          <p:cNvPr id="23" name="Oval 22"/>
          <p:cNvSpPr/>
          <p:nvPr/>
        </p:nvSpPr>
        <p:spPr>
          <a:xfrm>
            <a:off x="5100642" y="3591566"/>
            <a:ext cx="160102" cy="125900"/>
          </a:xfrm>
          <a:prstGeom prst="ellipse">
            <a:avLst/>
          </a:prstGeom>
          <a:solidFill>
            <a:srgbClr val="64C0A2"/>
          </a:solidFill>
          <a:ln>
            <a:solidFill>
              <a:srgbClr val="64C0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3749954" rtl="0" eaLnBrk="1" latinLnBrk="0" hangingPunct="1">
              <a:defRPr sz="7382" kern="1200">
                <a:solidFill>
                  <a:schemeClr val="lt1"/>
                </a:solidFill>
                <a:latin typeface="+mn-lt"/>
                <a:ea typeface="+mn-ea"/>
                <a:cs typeface="+mn-cs"/>
              </a:defRPr>
            </a:lvl1pPr>
            <a:lvl2pPr marL="1874977" algn="l" defTabSz="3749954" rtl="0" eaLnBrk="1" latinLnBrk="0" hangingPunct="1">
              <a:defRPr sz="7382" kern="1200">
                <a:solidFill>
                  <a:schemeClr val="lt1"/>
                </a:solidFill>
                <a:latin typeface="+mn-lt"/>
                <a:ea typeface="+mn-ea"/>
                <a:cs typeface="+mn-cs"/>
              </a:defRPr>
            </a:lvl2pPr>
            <a:lvl3pPr marL="3749954" algn="l" defTabSz="3749954" rtl="0" eaLnBrk="1" latinLnBrk="0" hangingPunct="1">
              <a:defRPr sz="7382" kern="1200">
                <a:solidFill>
                  <a:schemeClr val="lt1"/>
                </a:solidFill>
                <a:latin typeface="+mn-lt"/>
                <a:ea typeface="+mn-ea"/>
                <a:cs typeface="+mn-cs"/>
              </a:defRPr>
            </a:lvl3pPr>
            <a:lvl4pPr marL="5624932" algn="l" defTabSz="3749954" rtl="0" eaLnBrk="1" latinLnBrk="0" hangingPunct="1">
              <a:defRPr sz="7382" kern="1200">
                <a:solidFill>
                  <a:schemeClr val="lt1"/>
                </a:solidFill>
                <a:latin typeface="+mn-lt"/>
                <a:ea typeface="+mn-ea"/>
                <a:cs typeface="+mn-cs"/>
              </a:defRPr>
            </a:lvl4pPr>
            <a:lvl5pPr marL="7499909" algn="l" defTabSz="3749954" rtl="0" eaLnBrk="1" latinLnBrk="0" hangingPunct="1">
              <a:defRPr sz="7382" kern="1200">
                <a:solidFill>
                  <a:schemeClr val="lt1"/>
                </a:solidFill>
                <a:latin typeface="+mn-lt"/>
                <a:ea typeface="+mn-ea"/>
                <a:cs typeface="+mn-cs"/>
              </a:defRPr>
            </a:lvl5pPr>
            <a:lvl6pPr marL="9374886" algn="l" defTabSz="3749954" rtl="0" eaLnBrk="1" latinLnBrk="0" hangingPunct="1">
              <a:defRPr sz="7382" kern="1200">
                <a:solidFill>
                  <a:schemeClr val="lt1"/>
                </a:solidFill>
                <a:latin typeface="+mn-lt"/>
                <a:ea typeface="+mn-ea"/>
                <a:cs typeface="+mn-cs"/>
              </a:defRPr>
            </a:lvl6pPr>
            <a:lvl7pPr marL="11249863" algn="l" defTabSz="3749954" rtl="0" eaLnBrk="1" latinLnBrk="0" hangingPunct="1">
              <a:defRPr sz="7382" kern="1200">
                <a:solidFill>
                  <a:schemeClr val="lt1"/>
                </a:solidFill>
                <a:latin typeface="+mn-lt"/>
                <a:ea typeface="+mn-ea"/>
                <a:cs typeface="+mn-cs"/>
              </a:defRPr>
            </a:lvl7pPr>
            <a:lvl8pPr marL="13124840" algn="l" defTabSz="3749954" rtl="0" eaLnBrk="1" latinLnBrk="0" hangingPunct="1">
              <a:defRPr sz="7382" kern="1200">
                <a:solidFill>
                  <a:schemeClr val="lt1"/>
                </a:solidFill>
                <a:latin typeface="+mn-lt"/>
                <a:ea typeface="+mn-ea"/>
                <a:cs typeface="+mn-cs"/>
              </a:defRPr>
            </a:lvl8pPr>
            <a:lvl9pPr marL="14999818" algn="l" defTabSz="3749954" rtl="0" eaLnBrk="1" latinLnBrk="0" hangingPunct="1">
              <a:defRPr sz="7382" kern="1200">
                <a:solidFill>
                  <a:schemeClr val="lt1"/>
                </a:solidFill>
                <a:latin typeface="+mn-lt"/>
                <a:ea typeface="+mn-ea"/>
                <a:cs typeface="+mn-cs"/>
              </a:defRPr>
            </a:lvl9pPr>
          </a:lstStyle>
          <a:p>
            <a:pPr algn="ctr"/>
            <a:endParaRPr lang="en-US"/>
          </a:p>
        </p:txBody>
      </p:sp>
      <p:sp>
        <p:nvSpPr>
          <p:cNvPr id="24" name="Rectangle 23"/>
          <p:cNvSpPr/>
          <p:nvPr/>
        </p:nvSpPr>
        <p:spPr>
          <a:xfrm>
            <a:off x="5260744" y="3494699"/>
            <a:ext cx="540533" cy="307777"/>
          </a:xfrm>
          <a:prstGeom prst="rect">
            <a:avLst/>
          </a:prstGeom>
        </p:spPr>
        <p:txBody>
          <a:bodyPr wrap="none">
            <a:spAutoFit/>
          </a:bodyPr>
          <a:lstStyle>
            <a:defPPr>
              <a:defRPr lang="en-US"/>
            </a:defPPr>
            <a:lvl1pPr marL="0" algn="l" defTabSz="3749954" rtl="0" eaLnBrk="1" latinLnBrk="0" hangingPunct="1">
              <a:defRPr sz="7382" kern="1200">
                <a:solidFill>
                  <a:schemeClr val="tx1"/>
                </a:solidFill>
                <a:latin typeface="+mn-lt"/>
                <a:ea typeface="+mn-ea"/>
                <a:cs typeface="+mn-cs"/>
              </a:defRPr>
            </a:lvl1pPr>
            <a:lvl2pPr marL="1874977" algn="l" defTabSz="3749954" rtl="0" eaLnBrk="1" latinLnBrk="0" hangingPunct="1">
              <a:defRPr sz="7382" kern="1200">
                <a:solidFill>
                  <a:schemeClr val="tx1"/>
                </a:solidFill>
                <a:latin typeface="+mn-lt"/>
                <a:ea typeface="+mn-ea"/>
                <a:cs typeface="+mn-cs"/>
              </a:defRPr>
            </a:lvl2pPr>
            <a:lvl3pPr marL="3749954" algn="l" defTabSz="3749954" rtl="0" eaLnBrk="1" latinLnBrk="0" hangingPunct="1">
              <a:defRPr sz="7382" kern="1200">
                <a:solidFill>
                  <a:schemeClr val="tx1"/>
                </a:solidFill>
                <a:latin typeface="+mn-lt"/>
                <a:ea typeface="+mn-ea"/>
                <a:cs typeface="+mn-cs"/>
              </a:defRPr>
            </a:lvl3pPr>
            <a:lvl4pPr marL="5624932" algn="l" defTabSz="3749954" rtl="0" eaLnBrk="1" latinLnBrk="0" hangingPunct="1">
              <a:defRPr sz="7382" kern="1200">
                <a:solidFill>
                  <a:schemeClr val="tx1"/>
                </a:solidFill>
                <a:latin typeface="+mn-lt"/>
                <a:ea typeface="+mn-ea"/>
                <a:cs typeface="+mn-cs"/>
              </a:defRPr>
            </a:lvl4pPr>
            <a:lvl5pPr marL="7499909" algn="l" defTabSz="3749954" rtl="0" eaLnBrk="1" latinLnBrk="0" hangingPunct="1">
              <a:defRPr sz="7382" kern="1200">
                <a:solidFill>
                  <a:schemeClr val="tx1"/>
                </a:solidFill>
                <a:latin typeface="+mn-lt"/>
                <a:ea typeface="+mn-ea"/>
                <a:cs typeface="+mn-cs"/>
              </a:defRPr>
            </a:lvl5pPr>
            <a:lvl6pPr marL="9374886" algn="l" defTabSz="3749954" rtl="0" eaLnBrk="1" latinLnBrk="0" hangingPunct="1">
              <a:defRPr sz="7382" kern="1200">
                <a:solidFill>
                  <a:schemeClr val="tx1"/>
                </a:solidFill>
                <a:latin typeface="+mn-lt"/>
                <a:ea typeface="+mn-ea"/>
                <a:cs typeface="+mn-cs"/>
              </a:defRPr>
            </a:lvl6pPr>
            <a:lvl7pPr marL="11249863" algn="l" defTabSz="3749954" rtl="0" eaLnBrk="1" latinLnBrk="0" hangingPunct="1">
              <a:defRPr sz="7382" kern="1200">
                <a:solidFill>
                  <a:schemeClr val="tx1"/>
                </a:solidFill>
                <a:latin typeface="+mn-lt"/>
                <a:ea typeface="+mn-ea"/>
                <a:cs typeface="+mn-cs"/>
              </a:defRPr>
            </a:lvl7pPr>
            <a:lvl8pPr marL="13124840" algn="l" defTabSz="3749954" rtl="0" eaLnBrk="1" latinLnBrk="0" hangingPunct="1">
              <a:defRPr sz="7382" kern="1200">
                <a:solidFill>
                  <a:schemeClr val="tx1"/>
                </a:solidFill>
                <a:latin typeface="+mn-lt"/>
                <a:ea typeface="+mn-ea"/>
                <a:cs typeface="+mn-cs"/>
              </a:defRPr>
            </a:lvl8pPr>
            <a:lvl9pPr marL="14999818" algn="l" defTabSz="3749954" rtl="0" eaLnBrk="1" latinLnBrk="0" hangingPunct="1">
              <a:defRPr sz="7382" kern="1200">
                <a:solidFill>
                  <a:schemeClr val="tx1"/>
                </a:solidFill>
                <a:latin typeface="+mn-lt"/>
                <a:ea typeface="+mn-ea"/>
                <a:cs typeface="+mn-cs"/>
              </a:defRPr>
            </a:lvl9pPr>
          </a:lstStyle>
          <a:p>
            <a:r>
              <a:rPr lang="en-US" sz="1400" dirty="0" smtClean="0">
                <a:latin typeface="Trebuchet MS" charset="0"/>
                <a:ea typeface="Trebuchet MS" charset="0"/>
                <a:cs typeface="Trebuchet MS" charset="0"/>
              </a:rPr>
              <a:t>High</a:t>
            </a:r>
            <a:endParaRPr lang="en-US" sz="1400" dirty="0"/>
          </a:p>
        </p:txBody>
      </p:sp>
    </p:spTree>
    <p:extLst>
      <p:ext uri="{BB962C8B-B14F-4D97-AF65-F5344CB8AC3E}">
        <p14:creationId xmlns:p14="http://schemas.microsoft.com/office/powerpoint/2010/main" val="146749596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76200" y="1504950"/>
            <a:ext cx="6477000" cy="1102519"/>
          </a:xfrm>
        </p:spPr>
        <p:txBody>
          <a:bodyPr/>
          <a:lstStyle/>
          <a:p>
            <a:r>
              <a:rPr lang="en-US" dirty="0" smtClean="0"/>
              <a:t>Contacts</a:t>
            </a:r>
            <a:endParaRPr lang="en-US" dirty="0"/>
          </a:p>
        </p:txBody>
      </p:sp>
    </p:spTree>
    <p:extLst>
      <p:ext uri="{BB962C8B-B14F-4D97-AF65-F5344CB8AC3E}">
        <p14:creationId xmlns:p14="http://schemas.microsoft.com/office/powerpoint/2010/main" val="989172885"/>
      </p:ext>
    </p:extLst>
  </p:cSld>
  <p:clrMapOvr>
    <a:masterClrMapping/>
  </p:clrMapOvr>
  <p:transition spd="slow">
    <p:wipe/>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Contact</a:t>
            </a:r>
            <a:endParaRPr lang="en-US" dirty="0"/>
          </a:p>
        </p:txBody>
      </p:sp>
      <p:sp>
        <p:nvSpPr>
          <p:cNvPr id="6" name="TextBox 5"/>
          <p:cNvSpPr txBox="1"/>
          <p:nvPr/>
        </p:nvSpPr>
        <p:spPr>
          <a:xfrm>
            <a:off x="228600" y="895350"/>
            <a:ext cx="8686800" cy="3785652"/>
          </a:xfrm>
          <a:prstGeom prst="rect">
            <a:avLst/>
          </a:prstGeom>
          <a:noFill/>
        </p:spPr>
        <p:txBody>
          <a:bodyPr wrap="square" rtlCol="0">
            <a:spAutoFit/>
          </a:bodyPr>
          <a:lstStyle/>
          <a:p>
            <a:pPr marL="342900" indent="-342900">
              <a:lnSpc>
                <a:spcPct val="150000"/>
              </a:lnSpc>
              <a:buFont typeface="Arial" charset="0"/>
              <a:buChar char="•"/>
            </a:pPr>
            <a:r>
              <a:rPr lang="en-US" sz="2000" dirty="0" smtClean="0">
                <a:solidFill>
                  <a:srgbClr val="B11831"/>
                </a:solidFill>
              </a:rPr>
              <a:t>Organizers of the DSPG program</a:t>
            </a:r>
            <a:r>
              <a:rPr lang="en-US" sz="2000" dirty="0" smtClean="0"/>
              <a:t>: Dr. Gizem Korkmaz at </a:t>
            </a:r>
            <a:r>
              <a:rPr lang="en-US" sz="2000" dirty="0" smtClean="0">
                <a:hlinkClick r:id="rId2"/>
              </a:rPr>
              <a:t>gkorkmaz@vbi.vt.edu</a:t>
            </a:r>
            <a:r>
              <a:rPr lang="en-US" sz="2000" dirty="0" smtClean="0"/>
              <a:t> and Dr. </a:t>
            </a:r>
            <a:r>
              <a:rPr lang="en-US" sz="2000" dirty="0"/>
              <a:t>Aaron Schroeder at </a:t>
            </a:r>
            <a:r>
              <a:rPr lang="en-US" sz="2000" dirty="0" smtClean="0">
                <a:hlinkClick r:id="rId3"/>
              </a:rPr>
              <a:t>aschroed@vbi.vt.edu</a:t>
            </a:r>
            <a:r>
              <a:rPr lang="en-US" sz="2000" dirty="0" smtClean="0"/>
              <a:t> </a:t>
            </a:r>
          </a:p>
          <a:p>
            <a:pPr marL="342900" indent="-342900">
              <a:lnSpc>
                <a:spcPct val="150000"/>
              </a:lnSpc>
              <a:buFont typeface="Arial" charset="0"/>
              <a:buChar char="•"/>
            </a:pPr>
            <a:r>
              <a:rPr lang="en-US" sz="2000" dirty="0" smtClean="0"/>
              <a:t>Applications related to </a:t>
            </a:r>
            <a:r>
              <a:rPr lang="en-US" sz="2000" dirty="0" smtClean="0">
                <a:solidFill>
                  <a:srgbClr val="B11831"/>
                </a:solidFill>
              </a:rPr>
              <a:t>DSPG Fellows Program</a:t>
            </a:r>
            <a:r>
              <a:rPr lang="en-US" sz="2000" dirty="0" smtClean="0"/>
              <a:t>:</a:t>
            </a:r>
            <a:r>
              <a:rPr lang="en-US" sz="2000" dirty="0"/>
              <a:t> </a:t>
            </a:r>
            <a:r>
              <a:rPr lang="en-US" sz="2000" dirty="0" smtClean="0"/>
              <a:t>SDAL </a:t>
            </a:r>
            <a:r>
              <a:rPr lang="en-US" sz="2000" dirty="0"/>
              <a:t>Administrative Services </a:t>
            </a:r>
            <a:r>
              <a:rPr lang="en-US" sz="2000" dirty="0" smtClean="0"/>
              <a:t>Coordinator, Kim Lyman at </a:t>
            </a:r>
            <a:r>
              <a:rPr lang="en-US" sz="2000" dirty="0" smtClean="0">
                <a:hlinkClick r:id="rId4"/>
              </a:rPr>
              <a:t>klyman@vbi.vt.edu</a:t>
            </a:r>
            <a:r>
              <a:rPr lang="en-US" sz="2000" dirty="0" smtClean="0"/>
              <a:t> or </a:t>
            </a:r>
            <a:r>
              <a:rPr lang="is-IS" sz="2000" dirty="0"/>
              <a:t>(571) 858-3100.</a:t>
            </a:r>
            <a:endParaRPr lang="en-US" sz="2000" dirty="0" smtClean="0"/>
          </a:p>
          <a:p>
            <a:pPr marL="342900" indent="-342900">
              <a:lnSpc>
                <a:spcPct val="150000"/>
              </a:lnSpc>
              <a:buFont typeface="Arial" charset="0"/>
              <a:buChar char="•"/>
            </a:pPr>
            <a:r>
              <a:rPr lang="en-US" sz="2000" dirty="0" smtClean="0"/>
              <a:t>Applications related to </a:t>
            </a:r>
            <a:r>
              <a:rPr lang="en-US" sz="2000" dirty="0" smtClean="0">
                <a:solidFill>
                  <a:srgbClr val="B11831"/>
                </a:solidFill>
              </a:rPr>
              <a:t>DSPG Honors Program</a:t>
            </a:r>
            <a:r>
              <a:rPr lang="en-US" sz="2000" dirty="0" smtClean="0"/>
              <a:t>: </a:t>
            </a:r>
            <a:r>
              <a:rPr lang="en-US" sz="2000" dirty="0" err="1" smtClean="0"/>
              <a:t>Biocomplexity</a:t>
            </a:r>
            <a:r>
              <a:rPr lang="en-US" sz="2000" dirty="0" smtClean="0"/>
              <a:t> Institute Education and Outreach Specialist, Dr. </a:t>
            </a:r>
            <a:r>
              <a:rPr lang="en-US" sz="2000" dirty="0" err="1" smtClean="0"/>
              <a:t>Shernita</a:t>
            </a:r>
            <a:r>
              <a:rPr lang="en-US" sz="2000" dirty="0" smtClean="0"/>
              <a:t> Lee at </a:t>
            </a:r>
            <a:r>
              <a:rPr lang="en-US" sz="2000" dirty="0" smtClean="0">
                <a:hlinkClick r:id="rId5"/>
              </a:rPr>
              <a:t>shernita@vbi.vt.edu</a:t>
            </a:r>
            <a:r>
              <a:rPr lang="en-US" sz="2000" dirty="0" smtClean="0"/>
              <a:t> </a:t>
            </a:r>
            <a:r>
              <a:rPr lang="mr-IN" sz="2000" dirty="0" err="1" smtClean="0"/>
              <a:t>or</a:t>
            </a:r>
            <a:r>
              <a:rPr lang="en-US" sz="2000" dirty="0"/>
              <a:t> </a:t>
            </a:r>
            <a:r>
              <a:rPr lang="en-US" sz="2000" dirty="0" smtClean="0"/>
              <a:t>(540)-231-7531.</a:t>
            </a:r>
          </a:p>
          <a:p>
            <a:pPr marL="342900" indent="-342900">
              <a:lnSpc>
                <a:spcPct val="150000"/>
              </a:lnSpc>
              <a:buFont typeface="Arial" charset="0"/>
              <a:buChar char="•"/>
            </a:pPr>
            <a:r>
              <a:rPr lang="en-US" sz="2000" dirty="0"/>
              <a:t>Website: </a:t>
            </a:r>
            <a:r>
              <a:rPr lang="en-US" sz="2000" dirty="0">
                <a:hlinkClick r:id="rId6"/>
              </a:rPr>
              <a:t>https://</a:t>
            </a:r>
            <a:r>
              <a:rPr lang="en-US" sz="2000" dirty="0" smtClean="0">
                <a:hlinkClick r:id="rId6"/>
              </a:rPr>
              <a:t>www.bi.vt.edu/sdal/careers/call-for-students</a:t>
            </a:r>
            <a:r>
              <a:rPr lang="en-US" sz="2000" dirty="0" smtClean="0"/>
              <a:t> </a:t>
            </a:r>
            <a:endParaRPr lang="en-US" sz="2000" dirty="0"/>
          </a:p>
        </p:txBody>
      </p:sp>
    </p:spTree>
    <p:extLst>
      <p:ext uri="{BB962C8B-B14F-4D97-AF65-F5344CB8AC3E}">
        <p14:creationId xmlns:p14="http://schemas.microsoft.com/office/powerpoint/2010/main" val="22948163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76200" y="1504950"/>
            <a:ext cx="6477000" cy="1102519"/>
          </a:xfrm>
        </p:spPr>
        <p:txBody>
          <a:bodyPr/>
          <a:lstStyle/>
          <a:p>
            <a:r>
              <a:rPr lang="en-US" dirty="0" smtClean="0"/>
              <a:t>APPENDIX</a:t>
            </a:r>
            <a:endParaRPr lang="en-US" dirty="0"/>
          </a:p>
        </p:txBody>
      </p:sp>
    </p:spTree>
    <p:extLst>
      <p:ext uri="{BB962C8B-B14F-4D97-AF65-F5344CB8AC3E}">
        <p14:creationId xmlns:p14="http://schemas.microsoft.com/office/powerpoint/2010/main" val="566030613"/>
      </p:ext>
    </p:extLst>
  </p:cSld>
  <p:clrMapOvr>
    <a:masterClrMapping/>
  </p:clrMapOvr>
  <p:transition spd="slow">
    <p:wipe/>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219200" y="1818680"/>
            <a:ext cx="7391400" cy="1323439"/>
          </a:xfrm>
          <a:prstGeom prst="rect">
            <a:avLst/>
          </a:prstGeom>
          <a:noFill/>
        </p:spPr>
        <p:txBody>
          <a:bodyPr wrap="square">
            <a:spAutoFit/>
          </a:bodyPr>
          <a:lstStyle/>
          <a:p>
            <a:r>
              <a:rPr lang="en-US" sz="4000" b="1" dirty="0" smtClean="0">
                <a:solidFill>
                  <a:srgbClr val="000000"/>
                </a:solidFill>
                <a:latin typeface="+mn-lt"/>
                <a:cs typeface="Gill Sans Light"/>
              </a:rPr>
              <a:t>How to Apply?</a:t>
            </a:r>
            <a:br>
              <a:rPr lang="en-US" sz="4000" b="1" dirty="0" smtClean="0">
                <a:solidFill>
                  <a:srgbClr val="000000"/>
                </a:solidFill>
                <a:latin typeface="+mn-lt"/>
                <a:cs typeface="Gill Sans Light"/>
              </a:rPr>
            </a:br>
            <a:endParaRPr lang="en-US" sz="4000" b="1" i="1" dirty="0">
              <a:solidFill>
                <a:srgbClr val="800000"/>
              </a:solidFill>
              <a:effectLst>
                <a:outerShdw blurRad="50800" dist="38100" dir="2700000" algn="tl" rotWithShape="0">
                  <a:srgbClr val="000000">
                    <a:alpha val="43000"/>
                  </a:srgbClr>
                </a:outerShdw>
              </a:effectLst>
              <a:latin typeface="+mn-lt"/>
              <a:ea typeface="+mn-ea"/>
              <a:cs typeface="Gill Sans Light"/>
            </a:endParaRPr>
          </a:p>
        </p:txBody>
      </p:sp>
    </p:spTree>
    <p:extLst>
      <p:ext uri="{BB962C8B-B14F-4D97-AF65-F5344CB8AC3E}">
        <p14:creationId xmlns:p14="http://schemas.microsoft.com/office/powerpoint/2010/main" val="756373735"/>
      </p:ext>
    </p:extLst>
  </p:cSld>
  <p:clrMapOvr>
    <a:masterClrMapping/>
  </p:clrMapOvr>
  <p:transition spd="slow">
    <p:wip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txBox="1">
            <a:spLocks/>
          </p:cNvSpPr>
          <p:nvPr/>
        </p:nvSpPr>
        <p:spPr>
          <a:xfrm>
            <a:off x="990600" y="438150"/>
            <a:ext cx="6629400" cy="1102519"/>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3200" b="0" i="0" kern="1200">
                <a:solidFill>
                  <a:schemeClr val="tx1"/>
                </a:solidFill>
                <a:latin typeface="Helvetica"/>
                <a:ea typeface="+mj-ea"/>
                <a:cs typeface="Helvetica"/>
              </a:defRPr>
            </a:lvl1pPr>
          </a:lstStyle>
          <a:p>
            <a:r>
              <a:rPr lang="en-US" sz="3600" dirty="0" smtClean="0">
                <a:solidFill>
                  <a:srgbClr val="7030A0"/>
                </a:solidFill>
                <a:ea typeface="Arial Narrow" charset="0"/>
              </a:rPr>
              <a:t>Data</a:t>
            </a:r>
            <a:r>
              <a:rPr lang="en-US" sz="3600" dirty="0" smtClean="0">
                <a:ea typeface="Arial Narrow" charset="0"/>
              </a:rPr>
              <a:t> </a:t>
            </a:r>
            <a:r>
              <a:rPr lang="en-US" sz="3600" dirty="0" smtClean="0">
                <a:solidFill>
                  <a:schemeClr val="accent6">
                    <a:lumMod val="75000"/>
                  </a:schemeClr>
                </a:solidFill>
                <a:ea typeface="Arial Narrow" charset="0"/>
              </a:rPr>
              <a:t>Science</a:t>
            </a:r>
            <a:r>
              <a:rPr lang="en-US" sz="3600" dirty="0" smtClean="0">
                <a:ea typeface="Arial Narrow" charset="0"/>
              </a:rPr>
              <a:t> </a:t>
            </a:r>
            <a:r>
              <a:rPr lang="en-US" sz="3600" dirty="0" smtClean="0">
                <a:solidFill>
                  <a:schemeClr val="accent1">
                    <a:lumMod val="75000"/>
                  </a:schemeClr>
                </a:solidFill>
                <a:ea typeface="Arial Narrow" charset="0"/>
              </a:rPr>
              <a:t>for</a:t>
            </a:r>
            <a:r>
              <a:rPr lang="en-US" sz="3600" dirty="0" smtClean="0">
                <a:ea typeface="Arial Narrow" charset="0"/>
              </a:rPr>
              <a:t> </a:t>
            </a:r>
            <a:r>
              <a:rPr lang="en-US" sz="3600" dirty="0" smtClean="0">
                <a:solidFill>
                  <a:srgbClr val="B11831"/>
                </a:solidFill>
                <a:ea typeface="Arial Narrow" charset="0"/>
              </a:rPr>
              <a:t>Public</a:t>
            </a:r>
            <a:r>
              <a:rPr lang="en-US" sz="3600" dirty="0" smtClean="0">
                <a:ea typeface="Arial Narrow" charset="0"/>
              </a:rPr>
              <a:t> </a:t>
            </a:r>
            <a:r>
              <a:rPr lang="en-US" sz="3600" dirty="0" smtClean="0">
                <a:solidFill>
                  <a:srgbClr val="266001"/>
                </a:solidFill>
                <a:ea typeface="Arial Narrow" charset="0"/>
              </a:rPr>
              <a:t>Good</a:t>
            </a:r>
            <a:r>
              <a:rPr lang="en-US" sz="3600" dirty="0" smtClean="0">
                <a:ea typeface="Arial Narrow" charset="0"/>
              </a:rPr>
              <a:t/>
            </a:r>
            <a:br>
              <a:rPr lang="en-US" sz="3600" dirty="0" smtClean="0">
                <a:ea typeface="Arial Narrow" charset="0"/>
              </a:rPr>
            </a:br>
            <a:r>
              <a:rPr lang="en-US" sz="3600" dirty="0" smtClean="0">
                <a:ea typeface="Arial Narrow" charset="0"/>
              </a:rPr>
              <a:t>Summer Program</a:t>
            </a:r>
            <a:endParaRPr lang="en-US" sz="3600" dirty="0">
              <a:ea typeface="Arial Narrow" charset="0"/>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5400" y="1657350"/>
            <a:ext cx="6784848" cy="3328416"/>
          </a:xfrm>
          <a:prstGeom prst="rect">
            <a:avLst/>
          </a:prstGeom>
        </p:spPr>
      </p:pic>
    </p:spTree>
    <p:extLst>
      <p:ext uri="{BB962C8B-B14F-4D97-AF65-F5344CB8AC3E}">
        <p14:creationId xmlns:p14="http://schemas.microsoft.com/office/powerpoint/2010/main" val="1918502651"/>
      </p:ext>
    </p:extLst>
  </p:cSld>
  <p:clrMapOvr>
    <a:masterClrMapping/>
  </p:clrMapOvr>
  <p:transition spd="slow">
    <p:wipe/>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latin typeface="Blanch Caps" charset="0"/>
                <a:ea typeface="Blanch Caps" charset="0"/>
                <a:cs typeface="Blanch Caps" charset="0"/>
              </a:rPr>
              <a:t>NEIGHBORHOOD Diversity in </a:t>
            </a:r>
            <a:r>
              <a:rPr lang="en-US" dirty="0" err="1" smtClean="0">
                <a:latin typeface="Blanch Caps" charset="0"/>
                <a:ea typeface="Blanch Caps" charset="0"/>
                <a:cs typeface="Blanch Caps" charset="0"/>
              </a:rPr>
              <a:t>arlington</a:t>
            </a:r>
            <a:r>
              <a:rPr lang="en-US" dirty="0" smtClean="0">
                <a:latin typeface="Blanch Caps" charset="0"/>
                <a:ea typeface="Blanch Caps" charset="0"/>
                <a:cs typeface="Blanch Caps" charset="0"/>
              </a:rPr>
              <a:t> county</a:t>
            </a:r>
            <a:endParaRPr lang="en-US" dirty="0">
              <a:latin typeface="Blanch Caps" charset="0"/>
              <a:ea typeface="Blanch Caps" charset="0"/>
              <a:cs typeface="Blanch Caps" charset="0"/>
            </a:endParaRPr>
          </a:p>
        </p:txBody>
      </p:sp>
    </p:spTree>
    <p:extLst>
      <p:ext uri="{BB962C8B-B14F-4D97-AF65-F5344CB8AC3E}">
        <p14:creationId xmlns:p14="http://schemas.microsoft.com/office/powerpoint/2010/main" val="133775643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Screen Shot 2015-12-08 at 7.04.00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4805654"/>
            <a:ext cx="3708983" cy="356896"/>
          </a:xfrm>
          <a:prstGeom prst="rect">
            <a:avLst/>
          </a:prstGeom>
        </p:spPr>
      </p:pic>
      <p:sp>
        <p:nvSpPr>
          <p:cNvPr id="2" name="Title 1"/>
          <p:cNvSpPr>
            <a:spLocks noGrp="1"/>
          </p:cNvSpPr>
          <p:nvPr>
            <p:ph type="title"/>
          </p:nvPr>
        </p:nvSpPr>
        <p:spPr>
          <a:xfrm>
            <a:off x="457200" y="57150"/>
            <a:ext cx="8229600" cy="857250"/>
          </a:xfrm>
        </p:spPr>
        <p:txBody>
          <a:bodyPr>
            <a:noAutofit/>
          </a:bodyPr>
          <a:lstStyle/>
          <a:p>
            <a:pPr>
              <a:lnSpc>
                <a:spcPct val="80000"/>
              </a:lnSpc>
            </a:pPr>
            <a:r>
              <a:rPr lang="en-US" dirty="0" smtClean="0">
                <a:latin typeface="Gill Sans"/>
                <a:cs typeface="Gill Sans"/>
              </a:rPr>
              <a:t>Characterizing our Neighborhoods</a:t>
            </a:r>
            <a:br>
              <a:rPr lang="en-US" dirty="0" smtClean="0">
                <a:latin typeface="Gill Sans"/>
                <a:cs typeface="Gill Sans"/>
              </a:rPr>
            </a:br>
            <a:r>
              <a:rPr lang="en-US" dirty="0" smtClean="0">
                <a:latin typeface="Gill Sans"/>
                <a:cs typeface="Gill Sans"/>
              </a:rPr>
              <a:t> through federal </a:t>
            </a:r>
            <a:r>
              <a:rPr lang="en-US" dirty="0" smtClean="0">
                <a:solidFill>
                  <a:srgbClr val="000000"/>
                </a:solidFill>
                <a:effectLst>
                  <a:outerShdw blurRad="50800" dist="38100" dir="2700000" algn="tl" rotWithShape="0">
                    <a:srgbClr val="000000">
                      <a:alpha val="43000"/>
                    </a:srgbClr>
                  </a:outerShdw>
                </a:effectLst>
                <a:latin typeface="Gill Sans"/>
                <a:cs typeface="Gill Sans"/>
              </a:rPr>
              <a:t>and</a:t>
            </a:r>
            <a:r>
              <a:rPr lang="en-US" dirty="0" smtClean="0">
                <a:latin typeface="Gill Sans"/>
                <a:cs typeface="Gill Sans"/>
              </a:rPr>
              <a:t> local data</a:t>
            </a:r>
            <a:endParaRPr lang="en-US" dirty="0">
              <a:latin typeface="Gill Sans"/>
              <a:cs typeface="Gill Sans"/>
            </a:endParaRPr>
          </a:p>
        </p:txBody>
      </p:sp>
      <p:pic>
        <p:nvPicPr>
          <p:cNvPr id="8" name="Picture 7"/>
          <p:cNvPicPr>
            <a:picLocks noChangeAspect="1"/>
          </p:cNvPicPr>
          <p:nvPr/>
        </p:nvPicPr>
        <p:blipFill>
          <a:blip r:embed="rId4"/>
          <a:stretch>
            <a:fillRect/>
          </a:stretch>
        </p:blipFill>
        <p:spPr>
          <a:xfrm>
            <a:off x="5508525" y="1289440"/>
            <a:ext cx="3066943" cy="3782326"/>
          </a:xfrm>
          <a:prstGeom prst="rect">
            <a:avLst/>
          </a:prstGeom>
        </p:spPr>
      </p:pic>
      <p:sp>
        <p:nvSpPr>
          <p:cNvPr id="9" name="TextBox 8"/>
          <p:cNvSpPr txBox="1"/>
          <p:nvPr/>
        </p:nvSpPr>
        <p:spPr>
          <a:xfrm>
            <a:off x="5009195" y="1037756"/>
            <a:ext cx="2849842" cy="923330"/>
          </a:xfrm>
          <a:prstGeom prst="rect">
            <a:avLst/>
          </a:prstGeom>
          <a:noFill/>
        </p:spPr>
        <p:txBody>
          <a:bodyPr wrap="square" rtlCol="0">
            <a:spAutoFit/>
          </a:bodyPr>
          <a:lstStyle/>
          <a:p>
            <a:pPr algn="ctr"/>
            <a:r>
              <a:rPr lang="en-US" b="1" dirty="0" smtClean="0">
                <a:latin typeface="Gill Sans Light"/>
                <a:cs typeface="Gill Sans Light"/>
              </a:rPr>
              <a:t>Individual Assessment Values </a:t>
            </a:r>
          </a:p>
          <a:p>
            <a:pPr algn="ctr"/>
            <a:r>
              <a:rPr lang="en-US" b="1" dirty="0" smtClean="0">
                <a:latin typeface="Gill Sans Light"/>
                <a:cs typeface="Gill Sans Light"/>
              </a:rPr>
              <a:t>2013 Arlington County</a:t>
            </a:r>
            <a:br>
              <a:rPr lang="en-US" b="1" dirty="0" smtClean="0">
                <a:latin typeface="Gill Sans Light"/>
                <a:cs typeface="Gill Sans Light"/>
              </a:rPr>
            </a:br>
            <a:r>
              <a:rPr lang="en-US" b="1" dirty="0" smtClean="0">
                <a:latin typeface="Gill Sans Light"/>
                <a:cs typeface="Gill Sans Light"/>
              </a:rPr>
              <a:t> Real </a:t>
            </a:r>
            <a:r>
              <a:rPr lang="en-US" b="1" dirty="0">
                <a:latin typeface="Gill Sans Light"/>
                <a:cs typeface="Gill Sans Light"/>
              </a:rPr>
              <a:t>Estate </a:t>
            </a:r>
            <a:r>
              <a:rPr lang="en-US" b="1" dirty="0" smtClean="0">
                <a:latin typeface="Gill Sans Light"/>
                <a:cs typeface="Gill Sans Light"/>
              </a:rPr>
              <a:t>Data</a:t>
            </a:r>
            <a:endParaRPr lang="en-US" b="1" dirty="0">
              <a:latin typeface="Gill Sans Light"/>
              <a:cs typeface="Gill Sans Light"/>
            </a:endParaRPr>
          </a:p>
        </p:txBody>
      </p:sp>
      <p:grpSp>
        <p:nvGrpSpPr>
          <p:cNvPr id="17" name="Group 16"/>
          <p:cNvGrpSpPr/>
          <p:nvPr/>
        </p:nvGrpSpPr>
        <p:grpSpPr>
          <a:xfrm>
            <a:off x="609600" y="1962150"/>
            <a:ext cx="2995557" cy="2909905"/>
            <a:chOff x="2109843" y="1618981"/>
            <a:chExt cx="2995557" cy="2909905"/>
          </a:xfrm>
        </p:grpSpPr>
        <p:pic>
          <p:nvPicPr>
            <p:cNvPr id="10" name="Picture 9"/>
            <p:cNvPicPr>
              <a:picLocks noChangeAspect="1"/>
            </p:cNvPicPr>
            <p:nvPr/>
          </p:nvPicPr>
          <p:blipFill rotWithShape="1">
            <a:blip r:embed="rId5"/>
            <a:srcRect t="18576" r="41326"/>
            <a:stretch/>
          </p:blipFill>
          <p:spPr>
            <a:xfrm>
              <a:off x="2109843" y="1618981"/>
              <a:ext cx="2995557" cy="2909905"/>
            </a:xfrm>
            <a:prstGeom prst="rect">
              <a:avLst/>
            </a:prstGeom>
          </p:spPr>
        </p:pic>
        <p:sp>
          <p:nvSpPr>
            <p:cNvPr id="16" name="Oval 15"/>
            <p:cNvSpPr/>
            <p:nvPr/>
          </p:nvSpPr>
          <p:spPr>
            <a:xfrm rot="1324956">
              <a:off x="3354202" y="2984886"/>
              <a:ext cx="434201" cy="544922"/>
            </a:xfrm>
            <a:prstGeom prst="ellipse">
              <a:avLst/>
            </a:prstGeom>
            <a:noFill/>
            <a:ln w="38100" cmpd="sng">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3" name="TextBox 2"/>
          <p:cNvSpPr txBox="1"/>
          <p:nvPr/>
        </p:nvSpPr>
        <p:spPr>
          <a:xfrm>
            <a:off x="228600" y="990421"/>
            <a:ext cx="3538093" cy="1200329"/>
          </a:xfrm>
          <a:prstGeom prst="rect">
            <a:avLst/>
          </a:prstGeom>
          <a:noFill/>
        </p:spPr>
        <p:txBody>
          <a:bodyPr wrap="square" rtlCol="0">
            <a:spAutoFit/>
          </a:bodyPr>
          <a:lstStyle/>
          <a:p>
            <a:pPr marL="0" algn="ctr"/>
            <a:r>
              <a:rPr lang="en-US" b="1" dirty="0" smtClean="0">
                <a:latin typeface="Gill Sans Light"/>
                <a:cs typeface="Gill Sans Light"/>
              </a:rPr>
              <a:t>Median House Value</a:t>
            </a:r>
          </a:p>
          <a:p>
            <a:pPr marL="0" algn="ctr"/>
            <a:r>
              <a:rPr lang="en-US" b="1" dirty="0" smtClean="0">
                <a:latin typeface="Gill Sans Light"/>
                <a:cs typeface="Gill Sans Light"/>
              </a:rPr>
              <a:t>Owner Occupied Units</a:t>
            </a:r>
          </a:p>
          <a:p>
            <a:pPr marL="0" algn="ctr"/>
            <a:r>
              <a:rPr lang="en-US" b="1" dirty="0" smtClean="0">
                <a:latin typeface="Gill Sans Light"/>
                <a:cs typeface="Gill Sans Light"/>
              </a:rPr>
              <a:t>American Community Survey (ACS) 2009-2013 Estimate</a:t>
            </a:r>
            <a:endParaRPr lang="en-US" b="1" dirty="0">
              <a:latin typeface="Gill Sans Light"/>
              <a:cs typeface="Gill Sans Light"/>
            </a:endParaRPr>
          </a:p>
        </p:txBody>
      </p:sp>
      <p:grpSp>
        <p:nvGrpSpPr>
          <p:cNvPr id="20" name="Group 19"/>
          <p:cNvGrpSpPr/>
          <p:nvPr/>
        </p:nvGrpSpPr>
        <p:grpSpPr>
          <a:xfrm>
            <a:off x="3683233" y="2210377"/>
            <a:ext cx="1892003" cy="1359988"/>
            <a:chOff x="3943753" y="2069275"/>
            <a:chExt cx="1892003" cy="1359988"/>
          </a:xfrm>
        </p:grpSpPr>
        <p:pic>
          <p:nvPicPr>
            <p:cNvPr id="5" name="Picture 4"/>
            <p:cNvPicPr>
              <a:picLocks noChangeAspect="1"/>
            </p:cNvPicPr>
            <p:nvPr/>
          </p:nvPicPr>
          <p:blipFill rotWithShape="1">
            <a:blip r:embed="rId5"/>
            <a:srcRect l="55493" t="44529" b="18288"/>
            <a:stretch/>
          </p:blipFill>
          <p:spPr>
            <a:xfrm>
              <a:off x="3943753" y="2322784"/>
              <a:ext cx="1892003" cy="1106479"/>
            </a:xfrm>
            <a:prstGeom prst="rect">
              <a:avLst/>
            </a:prstGeom>
          </p:spPr>
        </p:pic>
        <p:sp>
          <p:nvSpPr>
            <p:cNvPr id="18" name="TextBox 17"/>
            <p:cNvSpPr txBox="1"/>
            <p:nvPr/>
          </p:nvSpPr>
          <p:spPr>
            <a:xfrm>
              <a:off x="4588681" y="2069275"/>
              <a:ext cx="540144" cy="307777"/>
            </a:xfrm>
            <a:prstGeom prst="rect">
              <a:avLst/>
            </a:prstGeom>
            <a:noFill/>
          </p:spPr>
          <p:txBody>
            <a:bodyPr wrap="none" rtlCol="0">
              <a:spAutoFit/>
            </a:bodyPr>
            <a:lstStyle/>
            <a:p>
              <a:pPr marL="0"/>
              <a:r>
                <a:rPr lang="en-US" sz="1400" b="1" dirty="0" smtClean="0">
                  <a:latin typeface="Gill Sans Light"/>
                  <a:cs typeface="Gill Sans Light"/>
                </a:rPr>
                <a:t>Scale</a:t>
              </a:r>
              <a:endParaRPr lang="en-US" sz="1400" b="1" dirty="0">
                <a:latin typeface="Gill Sans Light"/>
                <a:cs typeface="Gill Sans Light"/>
              </a:endParaRPr>
            </a:p>
          </p:txBody>
        </p:sp>
        <p:sp>
          <p:nvSpPr>
            <p:cNvPr id="19" name="Rectangle 18"/>
            <p:cNvSpPr/>
            <p:nvPr/>
          </p:nvSpPr>
          <p:spPr>
            <a:xfrm>
              <a:off x="4027213" y="2073138"/>
              <a:ext cx="1808543" cy="1269933"/>
            </a:xfrm>
            <a:prstGeom prst="rect">
              <a:avLst/>
            </a:prstGeom>
            <a:noFill/>
            <a:ln w="1270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666085795"/>
      </p:ext>
    </p:extLst>
  </p:cSld>
  <p:clrMapOvr>
    <a:masterClrMapping/>
  </p:clrMapOvr>
  <p:transition spd="slow">
    <p:wipe/>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a:spLocks noGrp="1"/>
          </p:cNvSpPr>
          <p:nvPr>
            <p:ph type="title"/>
          </p:nvPr>
        </p:nvSpPr>
        <p:spPr>
          <a:xfrm>
            <a:off x="76200" y="-19050"/>
            <a:ext cx="9067799" cy="857250"/>
          </a:xfrm>
        </p:spPr>
        <p:txBody>
          <a:bodyPr>
            <a:noAutofit/>
          </a:bodyPr>
          <a:lstStyle/>
          <a:p>
            <a:r>
              <a:rPr lang="en-US" dirty="0">
                <a:latin typeface="Gill Sans"/>
                <a:cs typeface="Gill Sans"/>
              </a:rPr>
              <a:t>We used house value as wealth </a:t>
            </a:r>
            <a:r>
              <a:rPr lang="en-US" dirty="0" smtClean="0">
                <a:latin typeface="Gill Sans"/>
                <a:cs typeface="Gill Sans"/>
              </a:rPr>
              <a:t>surrogate</a:t>
            </a:r>
            <a:br>
              <a:rPr lang="en-US" dirty="0" smtClean="0">
                <a:latin typeface="Gill Sans"/>
                <a:cs typeface="Gill Sans"/>
              </a:rPr>
            </a:br>
            <a:r>
              <a:rPr lang="en-US" dirty="0" smtClean="0">
                <a:latin typeface="Gill Sans"/>
                <a:cs typeface="Gill Sans"/>
              </a:rPr>
              <a:t> </a:t>
            </a:r>
            <a:r>
              <a:rPr lang="en-US" sz="2800" i="1" dirty="0">
                <a:latin typeface="Gill Sans"/>
                <a:cs typeface="Gill Sans"/>
              </a:rPr>
              <a:t>to identify drivers of value and estimate wealth diversity </a:t>
            </a:r>
          </a:p>
        </p:txBody>
      </p:sp>
      <p:pic>
        <p:nvPicPr>
          <p:cNvPr id="5" name="Picture 4"/>
          <p:cNvPicPr>
            <a:picLocks noChangeAspect="1"/>
          </p:cNvPicPr>
          <p:nvPr/>
        </p:nvPicPr>
        <p:blipFill rotWithShape="1">
          <a:blip r:embed="rId3"/>
          <a:srcRect r="1004" b="30630"/>
          <a:stretch/>
        </p:blipFill>
        <p:spPr>
          <a:xfrm>
            <a:off x="0" y="4411167"/>
            <a:ext cx="8587619" cy="732333"/>
          </a:xfrm>
          <a:prstGeom prst="rect">
            <a:avLst/>
          </a:prstGeom>
        </p:spPr>
      </p:pic>
      <p:sp>
        <p:nvSpPr>
          <p:cNvPr id="14" name="Rectangle 13"/>
          <p:cNvSpPr/>
          <p:nvPr/>
        </p:nvSpPr>
        <p:spPr>
          <a:xfrm>
            <a:off x="2684509" y="1124470"/>
            <a:ext cx="1766455" cy="830226"/>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25" name="Group 24"/>
          <p:cNvGrpSpPr/>
          <p:nvPr/>
        </p:nvGrpSpPr>
        <p:grpSpPr>
          <a:xfrm>
            <a:off x="76200" y="1037783"/>
            <a:ext cx="9067800" cy="4135774"/>
            <a:chOff x="0" y="848045"/>
            <a:chExt cx="9067800" cy="4135774"/>
          </a:xfrm>
        </p:grpSpPr>
        <p:grpSp>
          <p:nvGrpSpPr>
            <p:cNvPr id="24" name="Group 23"/>
            <p:cNvGrpSpPr/>
            <p:nvPr/>
          </p:nvGrpSpPr>
          <p:grpSpPr>
            <a:xfrm>
              <a:off x="0" y="848045"/>
              <a:ext cx="9067800" cy="4135774"/>
              <a:chOff x="0" y="848045"/>
              <a:chExt cx="9067800" cy="4135774"/>
            </a:xfrm>
          </p:grpSpPr>
          <p:grpSp>
            <p:nvGrpSpPr>
              <p:cNvPr id="21" name="Group 20"/>
              <p:cNvGrpSpPr/>
              <p:nvPr/>
            </p:nvGrpSpPr>
            <p:grpSpPr>
              <a:xfrm>
                <a:off x="0" y="924866"/>
                <a:ext cx="9067800" cy="3952075"/>
                <a:chOff x="0" y="924866"/>
                <a:chExt cx="9067800" cy="3952075"/>
              </a:xfrm>
            </p:grpSpPr>
            <p:grpSp>
              <p:nvGrpSpPr>
                <p:cNvPr id="19" name="Group 18"/>
                <p:cNvGrpSpPr/>
                <p:nvPr/>
              </p:nvGrpSpPr>
              <p:grpSpPr>
                <a:xfrm>
                  <a:off x="0" y="924866"/>
                  <a:ext cx="9067800" cy="3952075"/>
                  <a:chOff x="0" y="924866"/>
                  <a:chExt cx="9067800" cy="3952075"/>
                </a:xfrm>
              </p:grpSpPr>
              <p:grpSp>
                <p:nvGrpSpPr>
                  <p:cNvPr id="18" name="Group 17"/>
                  <p:cNvGrpSpPr/>
                  <p:nvPr/>
                </p:nvGrpSpPr>
                <p:grpSpPr>
                  <a:xfrm>
                    <a:off x="0" y="930854"/>
                    <a:ext cx="4214559" cy="3946087"/>
                    <a:chOff x="0" y="930854"/>
                    <a:chExt cx="4214559" cy="3946087"/>
                  </a:xfrm>
                </p:grpSpPr>
                <p:pic>
                  <p:nvPicPr>
                    <p:cNvPr id="4" name="Picture 3"/>
                    <p:cNvPicPr>
                      <a:picLocks noChangeAspect="1"/>
                    </p:cNvPicPr>
                    <p:nvPr/>
                  </p:nvPicPr>
                  <p:blipFill>
                    <a:blip r:embed="rId4"/>
                    <a:stretch>
                      <a:fillRect/>
                    </a:stretch>
                  </p:blipFill>
                  <p:spPr>
                    <a:xfrm>
                      <a:off x="236520" y="930854"/>
                      <a:ext cx="3978039" cy="3946087"/>
                    </a:xfrm>
                    <a:prstGeom prst="rect">
                      <a:avLst/>
                    </a:prstGeom>
                  </p:spPr>
                </p:pic>
                <p:sp>
                  <p:nvSpPr>
                    <p:cNvPr id="13" name="Rectangle 12"/>
                    <p:cNvSpPr/>
                    <p:nvPr/>
                  </p:nvSpPr>
                  <p:spPr>
                    <a:xfrm>
                      <a:off x="0" y="3892023"/>
                      <a:ext cx="1766455" cy="830226"/>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17" name="Group 16"/>
                  <p:cNvGrpSpPr/>
                  <p:nvPr/>
                </p:nvGrpSpPr>
                <p:grpSpPr>
                  <a:xfrm>
                    <a:off x="5081346" y="924866"/>
                    <a:ext cx="3986454" cy="3952075"/>
                    <a:chOff x="5081346" y="924866"/>
                    <a:chExt cx="3986454" cy="3952075"/>
                  </a:xfrm>
                </p:grpSpPr>
                <p:grpSp>
                  <p:nvGrpSpPr>
                    <p:cNvPr id="16" name="Group 15"/>
                    <p:cNvGrpSpPr/>
                    <p:nvPr/>
                  </p:nvGrpSpPr>
                  <p:grpSpPr>
                    <a:xfrm>
                      <a:off x="5103869" y="924866"/>
                      <a:ext cx="3963931" cy="3952075"/>
                      <a:chOff x="4630524" y="933715"/>
                      <a:chExt cx="3963931" cy="3952075"/>
                    </a:xfrm>
                  </p:grpSpPr>
                  <p:pic>
                    <p:nvPicPr>
                      <p:cNvPr id="2" name="Picture 1"/>
                      <p:cNvPicPr>
                        <a:picLocks noChangeAspect="1"/>
                      </p:cNvPicPr>
                      <p:nvPr/>
                    </p:nvPicPr>
                    <p:blipFill>
                      <a:blip r:embed="rId5"/>
                      <a:stretch>
                        <a:fillRect/>
                      </a:stretch>
                    </p:blipFill>
                    <p:spPr>
                      <a:xfrm>
                        <a:off x="4630524" y="933715"/>
                        <a:ext cx="3963931" cy="3952075"/>
                      </a:xfrm>
                      <a:prstGeom prst="rect">
                        <a:avLst/>
                      </a:prstGeom>
                    </p:spPr>
                  </p:pic>
                  <p:sp>
                    <p:nvSpPr>
                      <p:cNvPr id="11" name="Rectangle 10"/>
                      <p:cNvSpPr/>
                      <p:nvPr/>
                    </p:nvSpPr>
                    <p:spPr>
                      <a:xfrm>
                        <a:off x="6648440" y="1075820"/>
                        <a:ext cx="1766455" cy="830226"/>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12" name="Rectangle 11"/>
                    <p:cNvSpPr/>
                    <p:nvPr/>
                  </p:nvSpPr>
                  <p:spPr>
                    <a:xfrm>
                      <a:off x="5081346" y="3720337"/>
                      <a:ext cx="1090854" cy="775854"/>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pic>
                <p:nvPicPr>
                  <p:cNvPr id="8" name="Picture 7"/>
                  <p:cNvPicPr>
                    <a:picLocks noChangeAspect="1"/>
                  </p:cNvPicPr>
                  <p:nvPr/>
                </p:nvPicPr>
                <p:blipFill rotWithShape="1">
                  <a:blip r:embed="rId4"/>
                  <a:srcRect l="53576" r="11436" b="73617"/>
                  <a:stretch/>
                </p:blipFill>
                <p:spPr>
                  <a:xfrm>
                    <a:off x="3348487" y="949458"/>
                    <a:ext cx="1777696" cy="1329745"/>
                  </a:xfrm>
                  <a:prstGeom prst="rect">
                    <a:avLst/>
                  </a:prstGeom>
                </p:spPr>
              </p:pic>
            </p:grpSp>
            <p:sp>
              <p:nvSpPr>
                <p:cNvPr id="20" name="Rectangle 19"/>
                <p:cNvSpPr/>
                <p:nvPr/>
              </p:nvSpPr>
              <p:spPr>
                <a:xfrm>
                  <a:off x="2442713" y="1070485"/>
                  <a:ext cx="986287" cy="830226"/>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7" name="TextBox 6"/>
              <p:cNvSpPr txBox="1"/>
              <p:nvPr/>
            </p:nvSpPr>
            <p:spPr>
              <a:xfrm>
                <a:off x="3836285" y="4583709"/>
                <a:ext cx="2027882" cy="400110"/>
              </a:xfrm>
              <a:prstGeom prst="rect">
                <a:avLst/>
              </a:prstGeom>
              <a:noFill/>
            </p:spPr>
            <p:txBody>
              <a:bodyPr wrap="square" rtlCol="0">
                <a:spAutoFit/>
              </a:bodyPr>
              <a:lstStyle/>
              <a:p>
                <a:pPr marL="0"/>
                <a:r>
                  <a:rPr lang="en-US" sz="1000" dirty="0" smtClean="0">
                    <a:latin typeface="Gill Sans Light"/>
                    <a:cs typeface="Gill Sans Light"/>
                  </a:rPr>
                  <a:t>Source: Arlington County Real Estate Assessment</a:t>
                </a:r>
                <a:r>
                  <a:rPr lang="en-US" sz="1000" dirty="0">
                    <a:latin typeface="Gill Sans Light"/>
                    <a:cs typeface="Gill Sans Light"/>
                  </a:rPr>
                  <a:t> </a:t>
                </a:r>
                <a:r>
                  <a:rPr lang="en-US" sz="1000" dirty="0" smtClean="0">
                    <a:latin typeface="Gill Sans Light"/>
                    <a:cs typeface="Gill Sans Light"/>
                  </a:rPr>
                  <a:t>2013 </a:t>
                </a:r>
                <a:endParaRPr lang="en-US" sz="1000" dirty="0">
                  <a:latin typeface="Gill Sans Light"/>
                  <a:cs typeface="Gill Sans Light"/>
                </a:endParaRPr>
              </a:p>
            </p:txBody>
          </p:sp>
          <p:sp>
            <p:nvSpPr>
              <p:cNvPr id="22" name="TextBox 21"/>
              <p:cNvSpPr txBox="1"/>
              <p:nvPr/>
            </p:nvSpPr>
            <p:spPr>
              <a:xfrm>
                <a:off x="144903" y="3727427"/>
                <a:ext cx="2590801" cy="830997"/>
              </a:xfrm>
              <a:prstGeom prst="rect">
                <a:avLst/>
              </a:prstGeom>
              <a:noFill/>
            </p:spPr>
            <p:txBody>
              <a:bodyPr wrap="square" rtlCol="0">
                <a:spAutoFit/>
              </a:bodyPr>
              <a:lstStyle/>
              <a:p>
                <a:pPr marL="0"/>
                <a:r>
                  <a:rPr lang="en-US" sz="2400" b="1" dirty="0" smtClean="0">
                    <a:latin typeface="Gill Sans Light"/>
                    <a:cs typeface="Gill Sans Light"/>
                  </a:rPr>
                  <a:t>Census </a:t>
                </a:r>
              </a:p>
              <a:p>
                <a:pPr marL="0"/>
                <a:r>
                  <a:rPr lang="en-US" sz="2400" b="1" dirty="0" smtClean="0">
                    <a:latin typeface="Gill Sans Light"/>
                    <a:cs typeface="Gill Sans Light"/>
                  </a:rPr>
                  <a:t>Tract</a:t>
                </a:r>
                <a:endParaRPr lang="en-US" sz="2400" b="1" dirty="0">
                  <a:latin typeface="Gill Sans Light"/>
                  <a:cs typeface="Gill Sans Light"/>
                </a:endParaRPr>
              </a:p>
            </p:txBody>
          </p:sp>
          <p:sp>
            <p:nvSpPr>
              <p:cNvPr id="23" name="TextBox 22"/>
              <p:cNvSpPr txBox="1"/>
              <p:nvPr/>
            </p:nvSpPr>
            <p:spPr>
              <a:xfrm>
                <a:off x="6942225" y="848045"/>
                <a:ext cx="1716335" cy="830997"/>
              </a:xfrm>
              <a:prstGeom prst="rect">
                <a:avLst/>
              </a:prstGeom>
              <a:noFill/>
            </p:spPr>
            <p:txBody>
              <a:bodyPr wrap="none" rtlCol="0">
                <a:spAutoFit/>
              </a:bodyPr>
              <a:lstStyle/>
              <a:p>
                <a:pPr marL="0"/>
                <a:r>
                  <a:rPr lang="en-US" sz="2400" b="1" dirty="0" smtClean="0">
                    <a:latin typeface="Gill Sans Light"/>
                    <a:cs typeface="Gill Sans Light"/>
                  </a:rPr>
                  <a:t>Census </a:t>
                </a:r>
              </a:p>
              <a:p>
                <a:pPr marL="0"/>
                <a:r>
                  <a:rPr lang="en-US" sz="2400" b="1" dirty="0" smtClean="0">
                    <a:latin typeface="Gill Sans Light"/>
                    <a:cs typeface="Gill Sans Light"/>
                  </a:rPr>
                  <a:t>Block Group</a:t>
                </a:r>
                <a:endParaRPr lang="en-US" sz="2400" b="1" dirty="0">
                  <a:latin typeface="Gill Sans Light"/>
                  <a:cs typeface="Gill Sans Light"/>
                </a:endParaRPr>
              </a:p>
            </p:txBody>
          </p:sp>
        </p:grpSp>
        <p:pic>
          <p:nvPicPr>
            <p:cNvPr id="9" name="Picture 8"/>
            <p:cNvPicPr>
              <a:picLocks noChangeAspect="1"/>
            </p:cNvPicPr>
            <p:nvPr/>
          </p:nvPicPr>
          <p:blipFill rotWithShape="1">
            <a:blip r:embed="rId5"/>
            <a:srcRect t="76074" r="69987" b="10856"/>
            <a:stretch/>
          </p:blipFill>
          <p:spPr>
            <a:xfrm>
              <a:off x="3505200" y="2204469"/>
              <a:ext cx="1623609" cy="709031"/>
            </a:xfrm>
            <a:prstGeom prst="rect">
              <a:avLst/>
            </a:prstGeom>
            <a:noFill/>
          </p:spPr>
        </p:pic>
      </p:grpSp>
    </p:spTree>
    <p:extLst>
      <p:ext uri="{BB962C8B-B14F-4D97-AF65-F5344CB8AC3E}">
        <p14:creationId xmlns:p14="http://schemas.microsoft.com/office/powerpoint/2010/main" val="710921675"/>
      </p:ext>
    </p:extLst>
  </p:cSld>
  <p:clrMapOvr>
    <a:masterClrMapping/>
  </p:clrMapOvr>
  <p:transition spd="slow">
    <p:wipe/>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latin typeface="Blanch Caps" charset="0"/>
                <a:ea typeface="Blanch Caps" charset="0"/>
                <a:cs typeface="Blanch Caps" charset="0"/>
              </a:rPr>
              <a:t>Estimating employment</a:t>
            </a:r>
            <a:endParaRPr lang="en-US" dirty="0">
              <a:latin typeface="Blanch Caps" charset="0"/>
              <a:ea typeface="Blanch Caps" charset="0"/>
              <a:cs typeface="Blanch Caps" charset="0"/>
            </a:endParaRPr>
          </a:p>
        </p:txBody>
      </p:sp>
    </p:spTree>
    <p:extLst>
      <p:ext uri="{BB962C8B-B14F-4D97-AF65-F5344CB8AC3E}">
        <p14:creationId xmlns:p14="http://schemas.microsoft.com/office/powerpoint/2010/main" val="144425766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050"/>
            <a:ext cx="9144000" cy="857250"/>
          </a:xfrm>
        </p:spPr>
        <p:txBody>
          <a:bodyPr/>
          <a:lstStyle/>
          <a:p>
            <a:r>
              <a:rPr lang="en-US" dirty="0" smtClean="0"/>
              <a:t>Who is in working in our city during the day?</a:t>
            </a:r>
            <a:endParaRPr lang="en-US" dirty="0"/>
          </a:p>
        </p:txBody>
      </p:sp>
      <p:sp>
        <p:nvSpPr>
          <p:cNvPr id="3" name="Content Placeholder 2"/>
          <p:cNvSpPr>
            <a:spLocks noGrp="1"/>
          </p:cNvSpPr>
          <p:nvPr>
            <p:ph idx="1"/>
          </p:nvPr>
        </p:nvSpPr>
        <p:spPr>
          <a:xfrm>
            <a:off x="288238" y="917342"/>
            <a:ext cx="6248400" cy="3394472"/>
          </a:xfrm>
        </p:spPr>
        <p:txBody>
          <a:bodyPr>
            <a:noAutofit/>
          </a:bodyPr>
          <a:lstStyle/>
          <a:p>
            <a:pPr marL="338138" indent="0">
              <a:lnSpc>
                <a:spcPct val="120000"/>
              </a:lnSpc>
              <a:buNone/>
            </a:pPr>
            <a:r>
              <a:rPr lang="en-US" sz="1600" dirty="0"/>
              <a:t>The Metropolitan Washington Council of Governments </a:t>
            </a:r>
            <a:r>
              <a:rPr lang="en-US" sz="1600" dirty="0" smtClean="0"/>
              <a:t>(MWCOG) apportions </a:t>
            </a:r>
            <a:r>
              <a:rPr lang="en-US" sz="1600" dirty="0"/>
              <a:t>transportation funds to the 22 local governments in </a:t>
            </a:r>
            <a:r>
              <a:rPr lang="en-US" sz="1600" dirty="0" smtClean="0"/>
              <a:t>the MWCOG </a:t>
            </a:r>
            <a:r>
              <a:rPr lang="en-US" sz="1600" dirty="0"/>
              <a:t>based on a formula that relies on the </a:t>
            </a:r>
            <a:r>
              <a:rPr lang="en-US" sz="1600" i="1" dirty="0" smtClean="0"/>
              <a:t>federal administrative </a:t>
            </a:r>
            <a:r>
              <a:rPr lang="en-US" sz="1600" i="1" dirty="0"/>
              <a:t>data </a:t>
            </a:r>
            <a:r>
              <a:rPr lang="en-US" sz="1600" i="1" dirty="0" smtClean="0"/>
              <a:t>sources</a:t>
            </a:r>
            <a:r>
              <a:rPr lang="en-US" sz="1600" dirty="0" smtClean="0"/>
              <a:t>:</a:t>
            </a:r>
          </a:p>
          <a:p>
            <a:pPr>
              <a:lnSpc>
                <a:spcPct val="120000"/>
              </a:lnSpc>
            </a:pPr>
            <a:r>
              <a:rPr lang="en-US" sz="1600" dirty="0" smtClean="0"/>
              <a:t>BLS </a:t>
            </a:r>
            <a:r>
              <a:rPr lang="en-US" sz="1600" b="1" i="1" dirty="0">
                <a:effectLst>
                  <a:outerShdw blurRad="50800" dist="38100" dir="2700000" algn="tl" rotWithShape="0">
                    <a:srgbClr val="000000">
                      <a:alpha val="43000"/>
                    </a:srgbClr>
                  </a:outerShdw>
                </a:effectLst>
                <a:ea typeface="Gill Sans" charset="0"/>
              </a:rPr>
              <a:t>Quarterly Census for Employment and Wages </a:t>
            </a:r>
            <a:r>
              <a:rPr lang="en-US" sz="1600" i="1" dirty="0">
                <a:ea typeface="Gill Sans" charset="0"/>
              </a:rPr>
              <a:t>(QCEW) </a:t>
            </a:r>
            <a:r>
              <a:rPr lang="en-US" sz="1600" dirty="0"/>
              <a:t>covered by unemployment </a:t>
            </a:r>
            <a:r>
              <a:rPr lang="en-US" sz="1600" dirty="0" smtClean="0"/>
              <a:t>insurance</a:t>
            </a:r>
          </a:p>
          <a:p>
            <a:pPr>
              <a:lnSpc>
                <a:spcPct val="120000"/>
              </a:lnSpc>
            </a:pPr>
            <a:r>
              <a:rPr lang="en-US" sz="1600" dirty="0" smtClean="0"/>
              <a:t>BLS </a:t>
            </a:r>
            <a:r>
              <a:rPr lang="en-US" sz="1600" b="1" i="1" dirty="0">
                <a:effectLst>
                  <a:outerShdw blurRad="50800" dist="38100" dir="2700000" algn="tl" rotWithShape="0">
                    <a:srgbClr val="000000">
                      <a:alpha val="43000"/>
                    </a:srgbClr>
                  </a:outerShdw>
                </a:effectLst>
                <a:ea typeface="Gill Sans" charset="0"/>
              </a:rPr>
              <a:t>Current Employment Survey </a:t>
            </a:r>
            <a:r>
              <a:rPr lang="en-US" sz="1600" dirty="0"/>
              <a:t>for employment </a:t>
            </a:r>
            <a:r>
              <a:rPr lang="en-US" sz="1600" dirty="0" smtClean="0"/>
              <a:t/>
            </a:r>
            <a:br>
              <a:rPr lang="en-US" sz="1600" dirty="0" smtClean="0"/>
            </a:br>
            <a:r>
              <a:rPr lang="en-US" sz="1600" dirty="0" smtClean="0"/>
              <a:t>not </a:t>
            </a:r>
            <a:r>
              <a:rPr lang="en-US" sz="1600" dirty="0"/>
              <a:t>covered by unemployment </a:t>
            </a:r>
            <a:r>
              <a:rPr lang="en-US" sz="1600" dirty="0" smtClean="0"/>
              <a:t>insurance</a:t>
            </a:r>
          </a:p>
          <a:p>
            <a:pPr>
              <a:lnSpc>
                <a:spcPct val="120000"/>
              </a:lnSpc>
            </a:pPr>
            <a:r>
              <a:rPr lang="en-US" sz="1600" dirty="0" smtClean="0"/>
              <a:t>CENSUS </a:t>
            </a:r>
            <a:r>
              <a:rPr lang="en-US" sz="1600" b="1" i="1" dirty="0">
                <a:effectLst>
                  <a:outerShdw blurRad="50800" dist="38100" dir="2700000" algn="tl" rotWithShape="0">
                    <a:srgbClr val="000000">
                      <a:alpha val="43000"/>
                    </a:srgbClr>
                  </a:outerShdw>
                </a:effectLst>
                <a:ea typeface="Gill Sans" charset="0"/>
              </a:rPr>
              <a:t>American Community Survey </a:t>
            </a:r>
            <a:r>
              <a:rPr lang="en-US" sz="1600" dirty="0"/>
              <a:t>for self-employed and unpaid family </a:t>
            </a:r>
            <a:r>
              <a:rPr lang="en-US" sz="1600" dirty="0" smtClean="0"/>
              <a:t>workers</a:t>
            </a:r>
          </a:p>
          <a:p>
            <a:pPr>
              <a:lnSpc>
                <a:spcPct val="120000"/>
              </a:lnSpc>
            </a:pPr>
            <a:r>
              <a:rPr lang="en-US" sz="1600" dirty="0" smtClean="0"/>
              <a:t>DoD </a:t>
            </a:r>
            <a:r>
              <a:rPr lang="en-US" sz="1600" b="1" i="1" dirty="0">
                <a:effectLst>
                  <a:outerShdw blurRad="50800" dist="38100" dir="2700000" algn="tl" rotWithShape="0">
                    <a:srgbClr val="000000">
                      <a:alpha val="43000"/>
                    </a:srgbClr>
                  </a:outerShdw>
                </a:effectLst>
                <a:ea typeface="Gill Sans" charset="0"/>
              </a:rPr>
              <a:t>Base Structure Reports (BSR) </a:t>
            </a:r>
            <a:r>
              <a:rPr lang="en-US" sz="1600" dirty="0"/>
              <a:t>for the active duty military personnel</a:t>
            </a:r>
          </a:p>
          <a:p>
            <a:pPr marL="338138" indent="0">
              <a:buNone/>
            </a:pPr>
            <a:endParaRPr lang="en-US" sz="1600" dirty="0"/>
          </a:p>
        </p:txBody>
      </p:sp>
      <p:pic>
        <p:nvPicPr>
          <p:cNvPr id="4" name="Picture 3"/>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536638" y="1062990"/>
            <a:ext cx="2454962" cy="3566160"/>
          </a:xfrm>
          <a:prstGeom prst="rect">
            <a:avLst/>
          </a:prstGeom>
        </p:spPr>
      </p:pic>
      <p:sp>
        <p:nvSpPr>
          <p:cNvPr id="5" name="TextBox 4"/>
          <p:cNvSpPr txBox="1"/>
          <p:nvPr/>
        </p:nvSpPr>
        <p:spPr>
          <a:xfrm>
            <a:off x="7238478" y="4476750"/>
            <a:ext cx="1905522" cy="523220"/>
          </a:xfrm>
          <a:prstGeom prst="rect">
            <a:avLst/>
          </a:prstGeom>
          <a:noFill/>
        </p:spPr>
        <p:txBody>
          <a:bodyPr wrap="none" rtlCol="0">
            <a:spAutoFit/>
          </a:bodyPr>
          <a:lstStyle/>
          <a:p>
            <a:r>
              <a:rPr lang="en-US" sz="1400" dirty="0" smtClean="0">
                <a:latin typeface="Gill Sans Light"/>
                <a:cs typeface="Gill Sans Light"/>
              </a:rPr>
              <a:t>Figure from</a:t>
            </a:r>
          </a:p>
          <a:p>
            <a:r>
              <a:rPr lang="en-US" sz="1400" dirty="0" smtClean="0">
                <a:latin typeface="Gill Sans Light"/>
                <a:cs typeface="Gill Sans Light"/>
              </a:rPr>
              <a:t>https</a:t>
            </a:r>
            <a:r>
              <a:rPr lang="en-US" sz="1400" dirty="0">
                <a:latin typeface="Gill Sans Light"/>
                <a:cs typeface="Gill Sans Light"/>
              </a:rPr>
              <a:t>://www.mwcog.org/</a:t>
            </a:r>
          </a:p>
        </p:txBody>
      </p:sp>
    </p:spTree>
    <p:extLst>
      <p:ext uri="{BB962C8B-B14F-4D97-AF65-F5344CB8AC3E}">
        <p14:creationId xmlns:p14="http://schemas.microsoft.com/office/powerpoint/2010/main" val="630947228"/>
      </p:ext>
    </p:extLst>
  </p:cSld>
  <p:clrMapOvr>
    <a:masterClrMapping/>
  </p:clrMapOvr>
  <p:transition spd="slow">
    <p:wipe/>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4480649" y="24367363"/>
            <a:ext cx="18739123" cy="12492748"/>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181600" y="1276350"/>
            <a:ext cx="3840479" cy="2561153"/>
          </a:xfrm>
          <a:prstGeom prst="rect">
            <a:avLst/>
          </a:prstGeom>
          <a:ln w="28575" cmpd="sng">
            <a:solidFill>
              <a:srgbClr val="000000"/>
            </a:solidFill>
          </a:ln>
          <a:effectLst>
            <a:outerShdw blurRad="50800" dist="38100" dir="2700000" algn="tl" rotWithShape="0">
              <a:srgbClr val="000000">
                <a:alpha val="43000"/>
              </a:srgbClr>
            </a:outerShdw>
          </a:effectLst>
        </p:spPr>
      </p:pic>
      <p:sp>
        <p:nvSpPr>
          <p:cNvPr id="6" name="TextBox 5"/>
          <p:cNvSpPr txBox="1"/>
          <p:nvPr/>
        </p:nvSpPr>
        <p:spPr>
          <a:xfrm>
            <a:off x="304800" y="971550"/>
            <a:ext cx="4829698" cy="3970318"/>
          </a:xfrm>
          <a:prstGeom prst="rect">
            <a:avLst/>
          </a:prstGeom>
          <a:noFill/>
        </p:spPr>
        <p:txBody>
          <a:bodyPr wrap="square" rtlCol="0">
            <a:spAutoFit/>
          </a:bodyPr>
          <a:lstStyle/>
          <a:p>
            <a:r>
              <a:rPr lang="en-US" sz="2000" b="1" i="1" dirty="0" smtClean="0">
                <a:effectLst>
                  <a:outerShdw blurRad="50800" dist="38100" dir="2700000" algn="tl" rotWithShape="0">
                    <a:srgbClr val="000000">
                      <a:alpha val="43000"/>
                    </a:srgbClr>
                  </a:outerShdw>
                </a:effectLst>
                <a:latin typeface="Helvetica Light"/>
                <a:ea typeface="Gill Sans" charset="0"/>
                <a:cs typeface="Helvetica Light"/>
              </a:rPr>
              <a:t>Building water usage</a:t>
            </a:r>
            <a:r>
              <a:rPr lang="en-US" sz="2000" dirty="0" smtClean="0">
                <a:latin typeface="Helvetica Light"/>
                <a:cs typeface="Helvetica Light"/>
              </a:rPr>
              <a:t>:  restrooms, landscaping, kitchens, cooling, laundry</a:t>
            </a:r>
          </a:p>
          <a:p>
            <a:r>
              <a:rPr lang="en-US" sz="2000" b="1" i="1" dirty="0" smtClean="0">
                <a:effectLst>
                  <a:outerShdw blurRad="50800" dist="38100" dir="2700000" algn="tl" rotWithShape="0">
                    <a:srgbClr val="000000">
                      <a:alpha val="43000"/>
                    </a:srgbClr>
                  </a:outerShdw>
                </a:effectLst>
                <a:latin typeface="Helvetica Light"/>
                <a:ea typeface="Gill Sans" charset="0"/>
                <a:cs typeface="Helvetica Light"/>
              </a:rPr>
              <a:t>Assumptions</a:t>
            </a:r>
            <a:r>
              <a:rPr lang="en-US" sz="2000" dirty="0" smtClean="0">
                <a:latin typeface="Helvetica Light"/>
                <a:cs typeface="Helvetica Light"/>
              </a:rPr>
              <a:t>: office only, no laundry; </a:t>
            </a:r>
            <a:br>
              <a:rPr lang="en-US" sz="2000" dirty="0" smtClean="0">
                <a:latin typeface="Helvetica Light"/>
                <a:cs typeface="Helvetica Light"/>
              </a:rPr>
            </a:br>
            <a:r>
              <a:rPr lang="en-US" sz="2000" dirty="0" smtClean="0">
                <a:latin typeface="Helvetica Light"/>
                <a:cs typeface="Helvetica Light"/>
              </a:rPr>
              <a:t>no landscaping; constant cooling T</a:t>
            </a:r>
            <a:r>
              <a:rPr lang="en-US" sz="2000" baseline="30000" dirty="0" smtClean="0">
                <a:latin typeface="Helvetica Light"/>
                <a:cs typeface="Helvetica Light"/>
              </a:rPr>
              <a:t>∘</a:t>
            </a:r>
            <a:r>
              <a:rPr lang="en-US" sz="2000" dirty="0" smtClean="0">
                <a:latin typeface="Helvetica Light"/>
                <a:cs typeface="Helvetica Light"/>
              </a:rPr>
              <a:t> 24/7</a:t>
            </a:r>
          </a:p>
          <a:p>
            <a:endParaRPr lang="en-US" sz="800" dirty="0" smtClean="0">
              <a:latin typeface="Helvetica Light"/>
              <a:cs typeface="Helvetica Light"/>
            </a:endParaRPr>
          </a:p>
          <a:p>
            <a:pPr marL="234950" indent="-234950">
              <a:buAutoNum type="arabicPeriod"/>
            </a:pPr>
            <a:r>
              <a:rPr lang="en-US" dirty="0" smtClean="0">
                <a:latin typeface="Helvetica Light"/>
                <a:cs typeface="Helvetica Light"/>
              </a:rPr>
              <a:t>Use the model to calculate the min/max water usage due to cooling and subtract from total water usage</a:t>
            </a:r>
          </a:p>
          <a:p>
            <a:pPr marL="234950" indent="-234950">
              <a:buAutoNum type="arabicPeriod"/>
            </a:pPr>
            <a:r>
              <a:rPr lang="en-US" dirty="0" smtClean="0">
                <a:latin typeface="Helvetica Light"/>
                <a:cs typeface="Helvetica Light"/>
              </a:rPr>
              <a:t>Model water usage as a function of </a:t>
            </a:r>
            <a:br>
              <a:rPr lang="en-US" dirty="0" smtClean="0">
                <a:latin typeface="Helvetica Light"/>
                <a:cs typeface="Helvetica Light"/>
              </a:rPr>
            </a:br>
            <a:r>
              <a:rPr lang="en-US" dirty="0" smtClean="0">
                <a:latin typeface="Helvetica Light"/>
                <a:cs typeface="Helvetica Light"/>
              </a:rPr>
              <a:t>cooling degree days</a:t>
            </a:r>
          </a:p>
          <a:p>
            <a:pPr marL="234950" indent="-234950">
              <a:buFontTx/>
              <a:buAutoNum type="arabicPeriod"/>
            </a:pPr>
            <a:r>
              <a:rPr lang="en-US" dirty="0" smtClean="0">
                <a:latin typeface="Helvetica Light"/>
                <a:cs typeface="Helvetica Light"/>
              </a:rPr>
              <a:t>Estimate </a:t>
            </a:r>
            <a:r>
              <a:rPr lang="en-US" dirty="0">
                <a:latin typeface="Helvetica Light"/>
                <a:cs typeface="Helvetica Light"/>
              </a:rPr>
              <a:t>the water usage per male/female employee and visitor, estimate the mean, min.</a:t>
            </a:r>
            <a:r>
              <a:rPr lang="en-US" dirty="0" smtClean="0">
                <a:latin typeface="Helvetica Light"/>
                <a:cs typeface="Helvetica Light"/>
              </a:rPr>
              <a:t>, and </a:t>
            </a:r>
            <a:r>
              <a:rPr lang="en-US" dirty="0">
                <a:latin typeface="Helvetica Light"/>
                <a:cs typeface="Helvetica Light"/>
              </a:rPr>
              <a:t>max. </a:t>
            </a:r>
            <a:r>
              <a:rPr lang="en-US" dirty="0" smtClean="0">
                <a:latin typeface="Helvetica Light"/>
                <a:cs typeface="Helvetica Light"/>
              </a:rPr>
              <a:t>occupancy</a:t>
            </a:r>
            <a:endParaRPr lang="en-US" sz="2000" dirty="0">
              <a:latin typeface="Helvetica Light"/>
              <a:cs typeface="Helvetica Light"/>
            </a:endParaRPr>
          </a:p>
          <a:p>
            <a:pPr marL="234950" indent="-234950">
              <a:buAutoNum type="arabicPeriod"/>
            </a:pPr>
            <a:endParaRPr lang="en-US" sz="2000" dirty="0">
              <a:latin typeface="Helvetica Light"/>
              <a:cs typeface="Helvetica Light"/>
            </a:endParaRPr>
          </a:p>
        </p:txBody>
      </p:sp>
      <p:sp>
        <p:nvSpPr>
          <p:cNvPr id="4" name="TextBox 3"/>
          <p:cNvSpPr txBox="1"/>
          <p:nvPr/>
        </p:nvSpPr>
        <p:spPr>
          <a:xfrm>
            <a:off x="5821679" y="3958413"/>
            <a:ext cx="2743200" cy="584776"/>
          </a:xfrm>
          <a:prstGeom prst="rect">
            <a:avLst/>
          </a:prstGeom>
          <a:noFill/>
        </p:spPr>
        <p:txBody>
          <a:bodyPr wrap="square" rtlCol="0">
            <a:spAutoFit/>
          </a:bodyPr>
          <a:lstStyle/>
          <a:p>
            <a:pPr algn="ctr"/>
            <a:r>
              <a:rPr lang="en-US" sz="1600" dirty="0" smtClean="0">
                <a:latin typeface="Helvetica Liglht"/>
                <a:cs typeface="Helvetica Liglht"/>
              </a:rPr>
              <a:t>Monthly water usage for 3 different buildings types</a:t>
            </a:r>
            <a:endParaRPr lang="en-US" sz="1600" dirty="0">
              <a:latin typeface="Helvetica Liglht"/>
              <a:cs typeface="Helvetica Liglht"/>
            </a:endParaRPr>
          </a:p>
        </p:txBody>
      </p:sp>
      <p:sp>
        <p:nvSpPr>
          <p:cNvPr id="8" name="TextBox 7"/>
          <p:cNvSpPr txBox="1"/>
          <p:nvPr/>
        </p:nvSpPr>
        <p:spPr>
          <a:xfrm>
            <a:off x="-76200" y="4629150"/>
            <a:ext cx="9144000" cy="400110"/>
          </a:xfrm>
          <a:prstGeom prst="rect">
            <a:avLst/>
          </a:prstGeom>
          <a:noFill/>
        </p:spPr>
        <p:txBody>
          <a:bodyPr wrap="square" rtlCol="0">
            <a:spAutoFit/>
          </a:bodyPr>
          <a:lstStyle/>
          <a:p>
            <a:pPr algn="ctr"/>
            <a:r>
              <a:rPr lang="en-US" sz="2000" b="1" dirty="0" smtClean="0">
                <a:latin typeface="Gill Sans SemiBold" charset="0"/>
                <a:ea typeface="Gill Sans SemiBold" charset="0"/>
                <a:cs typeface="Gill Sans SemiBold" charset="0"/>
              </a:rPr>
              <a:t>Example:  QCEW=135, Mean Water Estimate=124 (30, 218)</a:t>
            </a:r>
            <a:endParaRPr lang="en-US" sz="2000" b="1" dirty="0">
              <a:latin typeface="Gill Sans SemiBold" charset="0"/>
              <a:ea typeface="Gill Sans SemiBold" charset="0"/>
              <a:cs typeface="Gill Sans SemiBold" charset="0"/>
            </a:endParaRPr>
          </a:p>
        </p:txBody>
      </p:sp>
      <p:sp>
        <p:nvSpPr>
          <p:cNvPr id="10" name="Title 9"/>
          <p:cNvSpPr>
            <a:spLocks noGrp="1"/>
          </p:cNvSpPr>
          <p:nvPr>
            <p:ph type="title"/>
          </p:nvPr>
        </p:nvSpPr>
        <p:spPr>
          <a:xfrm>
            <a:off x="457200" y="285750"/>
            <a:ext cx="8229600" cy="857250"/>
          </a:xfrm>
        </p:spPr>
        <p:txBody>
          <a:bodyPr>
            <a:normAutofit fontScale="90000"/>
          </a:bodyPr>
          <a:lstStyle/>
          <a:p>
            <a:pPr>
              <a:lnSpc>
                <a:spcPct val="90000"/>
              </a:lnSpc>
            </a:pPr>
            <a:r>
              <a:rPr lang="en-US" dirty="0">
                <a:ea typeface="Gill Sans SemiBold" charset="0"/>
              </a:rPr>
              <a:t>Surrogate data source proof of concept:  </a:t>
            </a:r>
            <a:br>
              <a:rPr lang="en-US" dirty="0">
                <a:ea typeface="Gill Sans SemiBold" charset="0"/>
              </a:rPr>
            </a:br>
            <a:r>
              <a:rPr lang="en-US" dirty="0">
                <a:ea typeface="Gill Sans SemiBold" charset="0"/>
              </a:rPr>
              <a:t>Building Water Usage</a:t>
            </a:r>
            <a:br>
              <a:rPr lang="en-US" dirty="0">
                <a:ea typeface="Gill Sans SemiBold" charset="0"/>
              </a:rPr>
            </a:br>
            <a:endParaRPr lang="en-US" dirty="0"/>
          </a:p>
        </p:txBody>
      </p:sp>
    </p:spTree>
    <p:extLst>
      <p:ext uri="{BB962C8B-B14F-4D97-AF65-F5344CB8AC3E}">
        <p14:creationId xmlns:p14="http://schemas.microsoft.com/office/powerpoint/2010/main" val="1731262678"/>
      </p:ext>
    </p:extLst>
  </p:cSld>
  <p:clrMapOvr>
    <a:masterClrMapping/>
  </p:clrMapOvr>
  <p:transition spd="slow">
    <p:wipe/>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3" name="Content Placeholder 2"/>
          <p:cNvSpPr>
            <a:spLocks noGrp="1"/>
          </p:cNvSpPr>
          <p:nvPr>
            <p:ph idx="1"/>
          </p:nvPr>
        </p:nvSpPr>
        <p:spPr>
          <a:xfrm>
            <a:off x="448294" y="1117055"/>
            <a:ext cx="8229600" cy="3394472"/>
          </a:xfrm>
        </p:spPr>
        <p:txBody>
          <a:bodyPr>
            <a:normAutofit fontScale="55000" lnSpcReduction="20000"/>
          </a:bodyPr>
          <a:lstStyle/>
          <a:p>
            <a:pPr marL="338138" indent="0">
              <a:buNone/>
            </a:pPr>
            <a:r>
              <a:rPr lang="en-US" baseline="30000" dirty="0">
                <a:latin typeface="Trebuchet MS" charset="0"/>
                <a:ea typeface="Trebuchet MS" charset="0"/>
                <a:cs typeface="Trebuchet MS" charset="0"/>
              </a:rPr>
              <a:t>[1]</a:t>
            </a:r>
            <a:r>
              <a:rPr lang="en-US" b="1" dirty="0"/>
              <a:t> </a:t>
            </a:r>
            <a:r>
              <a:rPr lang="en-US" dirty="0">
                <a:latin typeface="Trebuchet MS" charset="0"/>
                <a:ea typeface="Trebuchet MS" charset="0"/>
                <a:cs typeface="Trebuchet MS" charset="0"/>
              </a:rPr>
              <a:t>Kentucky Department of Education and Kentucky Council on Postsecondary Education. (2010). </a:t>
            </a:r>
            <a:r>
              <a:rPr lang="en-US" i="1" dirty="0">
                <a:latin typeface="Trebuchet MS" charset="0"/>
                <a:ea typeface="Trebuchet MS" charset="0"/>
                <a:cs typeface="Trebuchet MS" charset="0"/>
              </a:rPr>
              <a:t>Unified Strategy for College and Career Readiness Senate Bill 1 2009</a:t>
            </a:r>
            <a:r>
              <a:rPr lang="en-US" dirty="0">
                <a:latin typeface="Trebuchet MS" charset="0"/>
                <a:ea typeface="Trebuchet MS" charset="0"/>
                <a:cs typeface="Trebuchet MS" charset="0"/>
              </a:rPr>
              <a:t>. </a:t>
            </a:r>
          </a:p>
          <a:p>
            <a:pPr marL="338138" indent="0">
              <a:buNone/>
            </a:pPr>
            <a:r>
              <a:rPr lang="en-US" baseline="30000" dirty="0">
                <a:latin typeface="Trebuchet MS" charset="0"/>
                <a:ea typeface="Trebuchet MS" charset="0"/>
                <a:cs typeface="Trebuchet MS" charset="0"/>
              </a:rPr>
              <a:t>[2]</a:t>
            </a:r>
            <a:r>
              <a:rPr lang="en-US" b="1" dirty="0"/>
              <a:t> </a:t>
            </a:r>
            <a:r>
              <a:rPr lang="en-US" dirty="0">
                <a:latin typeface="Trebuchet MS" charset="0"/>
                <a:ea typeface="Trebuchet MS" charset="0"/>
                <a:cs typeface="Trebuchet MS" charset="0"/>
              </a:rPr>
              <a:t>Career/College Readiness for All. (2015). </a:t>
            </a:r>
            <a:r>
              <a:rPr lang="en-US" dirty="0">
                <a:latin typeface="Trebuchet MS" charset="0"/>
                <a:ea typeface="Trebuchet MS" charset="0"/>
                <a:cs typeface="Trebuchet MS" charset="0"/>
                <a:hlinkClick r:id="rId2"/>
              </a:rPr>
              <a:t>http://education.ky.gov/educational/CCR/Pages/default.aspx</a:t>
            </a:r>
            <a:endParaRPr lang="en-US" baseline="30000" dirty="0">
              <a:latin typeface="Trebuchet MS" charset="0"/>
              <a:ea typeface="Trebuchet MS" charset="0"/>
              <a:cs typeface="Trebuchet MS" charset="0"/>
            </a:endParaRPr>
          </a:p>
          <a:p>
            <a:pPr marL="338138" indent="0">
              <a:buNone/>
            </a:pPr>
            <a:r>
              <a:rPr lang="en-US" baseline="30000" dirty="0">
                <a:latin typeface="Trebuchet MS" charset="0"/>
                <a:ea typeface="Trebuchet MS" charset="0"/>
                <a:cs typeface="Trebuchet MS" charset="0"/>
              </a:rPr>
              <a:t>[3]</a:t>
            </a:r>
            <a:r>
              <a:rPr lang="en-US" dirty="0">
                <a:latin typeface="Trebuchet MS" charset="0"/>
                <a:ea typeface="Trebuchet MS" charset="0"/>
                <a:cs typeface="Trebuchet MS" charset="0"/>
              </a:rPr>
              <a:t> ACT(2009). </a:t>
            </a:r>
            <a:r>
              <a:rPr lang="en-US" i="1" dirty="0">
                <a:latin typeface="Trebuchet MS" charset="0"/>
                <a:ea typeface="Trebuchet MS" charset="0"/>
                <a:cs typeface="Trebuchet MS" charset="0"/>
              </a:rPr>
              <a:t>ACT Profile Report - National: Graduating Class 2009</a:t>
            </a:r>
            <a:r>
              <a:rPr lang="en-US" dirty="0">
                <a:latin typeface="Trebuchet MS" charset="0"/>
                <a:ea typeface="Trebuchet MS" charset="0"/>
                <a:cs typeface="Trebuchet MS" charset="0"/>
              </a:rPr>
              <a:t>. Iowa City, IA.</a:t>
            </a:r>
            <a:endParaRPr lang="en-US" baseline="30000" dirty="0">
              <a:latin typeface="Trebuchet MS" charset="0"/>
              <a:ea typeface="Trebuchet MS" charset="0"/>
              <a:cs typeface="Trebuchet MS" charset="0"/>
            </a:endParaRPr>
          </a:p>
          <a:p>
            <a:pPr marL="338138" indent="0">
              <a:buNone/>
            </a:pPr>
            <a:r>
              <a:rPr lang="en-US" baseline="30000" dirty="0">
                <a:latin typeface="Trebuchet MS" charset="0"/>
                <a:ea typeface="Trebuchet MS" charset="0"/>
                <a:cs typeface="Trebuchet MS" charset="0"/>
              </a:rPr>
              <a:t>[4] </a:t>
            </a:r>
            <a:r>
              <a:rPr lang="en-US" dirty="0">
                <a:latin typeface="Trebuchet MS" charset="0"/>
                <a:ea typeface="Trebuchet MS" charset="0"/>
                <a:cs typeface="Trebuchet MS" charset="0"/>
              </a:rPr>
              <a:t>Peter D. Hart Research Associates. (2005). </a:t>
            </a:r>
            <a:r>
              <a:rPr lang="en-US" i="1" dirty="0">
                <a:latin typeface="Trebuchet MS" charset="0"/>
                <a:ea typeface="Trebuchet MS" charset="0"/>
                <a:cs typeface="Trebuchet MS" charset="0"/>
              </a:rPr>
              <a:t>Rising to the challenge: Are high school graduates prepared for college and work?</a:t>
            </a:r>
            <a:r>
              <a:rPr lang="en-US" dirty="0">
                <a:latin typeface="Trebuchet MS" charset="0"/>
                <a:ea typeface="Trebuchet MS" charset="0"/>
                <a:cs typeface="Trebuchet MS" charset="0"/>
              </a:rPr>
              <a:t> Washington, DC: Achieve.</a:t>
            </a:r>
            <a:endParaRPr lang="en-US" baseline="30000" dirty="0">
              <a:latin typeface="Trebuchet MS" charset="0"/>
              <a:ea typeface="Trebuchet MS" charset="0"/>
              <a:cs typeface="Trebuchet MS" charset="0"/>
            </a:endParaRPr>
          </a:p>
          <a:p>
            <a:pPr marL="338138" indent="0">
              <a:buNone/>
            </a:pPr>
            <a:r>
              <a:rPr lang="en-US" baseline="30000" dirty="0">
                <a:latin typeface="Trebuchet MS" charset="0"/>
                <a:ea typeface="Trebuchet MS" charset="0"/>
                <a:cs typeface="Trebuchet MS" charset="0"/>
              </a:rPr>
              <a:t>[5] </a:t>
            </a:r>
            <a:r>
              <a:rPr lang="en-US" dirty="0">
                <a:latin typeface="Trebuchet MS" charset="0"/>
                <a:ea typeface="Trebuchet MS" charset="0"/>
                <a:cs typeface="Trebuchet MS" charset="0"/>
              </a:rPr>
              <a:t>Maruyama, D. (2012). Assessing college readiness: Should we be satisfied with ACT or other threshold scores? </a:t>
            </a:r>
            <a:r>
              <a:rPr lang="en-US" i="1" dirty="0">
                <a:latin typeface="Trebuchet MS" charset="0"/>
                <a:ea typeface="Trebuchet MS" charset="0"/>
                <a:cs typeface="Trebuchet MS" charset="0"/>
              </a:rPr>
              <a:t>Educational Researcher, 41</a:t>
            </a:r>
            <a:r>
              <a:rPr lang="en-US" dirty="0">
                <a:latin typeface="Trebuchet MS" charset="0"/>
                <a:ea typeface="Trebuchet MS" charset="0"/>
                <a:cs typeface="Trebuchet MS" charset="0"/>
              </a:rPr>
              <a:t>(7), 252-261.</a:t>
            </a:r>
          </a:p>
          <a:p>
            <a:pPr marL="338138" indent="0">
              <a:buNone/>
            </a:pPr>
            <a:r>
              <a:rPr lang="en-US" baseline="30000" dirty="0">
                <a:latin typeface="Trebuchet MS" charset="0"/>
                <a:ea typeface="Trebuchet MS" charset="0"/>
                <a:cs typeface="Trebuchet MS" charset="0"/>
              </a:rPr>
              <a:t>[6]</a:t>
            </a:r>
            <a:r>
              <a:rPr lang="en-US" dirty="0">
                <a:latin typeface="Trebuchet MS" charset="0"/>
                <a:ea typeface="Trebuchet MS" charset="0"/>
                <a:cs typeface="Trebuchet MS" charset="0"/>
              </a:rPr>
              <a:t> </a:t>
            </a:r>
            <a:r>
              <a:rPr lang="en-US" dirty="0" err="1">
                <a:latin typeface="Trebuchet MS" charset="0"/>
                <a:ea typeface="Trebuchet MS" charset="0"/>
                <a:cs typeface="Trebuchet MS" charset="0"/>
              </a:rPr>
              <a:t>Conforti</a:t>
            </a:r>
            <a:r>
              <a:rPr lang="en-US" dirty="0">
                <a:latin typeface="Trebuchet MS" charset="0"/>
                <a:ea typeface="Trebuchet MS" charset="0"/>
                <a:cs typeface="Trebuchet MS" charset="0"/>
              </a:rPr>
              <a:t>, P. A. (2013). What is College and Career Readiness? A Summary of State Definitions. </a:t>
            </a:r>
            <a:r>
              <a:rPr lang="en-US" i="1" dirty="0">
                <a:latin typeface="Trebuchet MS" charset="0"/>
                <a:ea typeface="Trebuchet MS" charset="0"/>
                <a:cs typeface="Trebuchet MS" charset="0"/>
              </a:rPr>
              <a:t>Pearson Bulletin, 22</a:t>
            </a:r>
            <a:r>
              <a:rPr lang="en-US" dirty="0">
                <a:latin typeface="Trebuchet MS" charset="0"/>
                <a:ea typeface="Trebuchet MS" charset="0"/>
                <a:cs typeface="Trebuchet MS" charset="0"/>
              </a:rPr>
              <a:t>, 1-5.</a:t>
            </a:r>
            <a:endParaRPr lang="en-US" baseline="30000" dirty="0">
              <a:latin typeface="Trebuchet MS" charset="0"/>
              <a:ea typeface="Trebuchet MS" charset="0"/>
              <a:cs typeface="Trebuchet MS" charset="0"/>
            </a:endParaRPr>
          </a:p>
          <a:p>
            <a:pPr marL="338138" indent="0">
              <a:buNone/>
            </a:pPr>
            <a:r>
              <a:rPr lang="en-US" baseline="30000" dirty="0">
                <a:latin typeface="Trebuchet MS" charset="0"/>
                <a:ea typeface="Trebuchet MS" charset="0"/>
                <a:cs typeface="Trebuchet MS" charset="0"/>
              </a:rPr>
              <a:t>[7] </a:t>
            </a:r>
            <a:r>
              <a:rPr lang="en-US" dirty="0">
                <a:latin typeface="Trebuchet MS" charset="0"/>
                <a:ea typeface="Trebuchet MS" charset="0"/>
                <a:cs typeface="Trebuchet MS" charset="0"/>
              </a:rPr>
              <a:t>Bragg, D. D., &amp; Taylor, J. L. (2014). Toward College and Career Readiness: How Different Models Produce Similar Short-Term Outcomes. </a:t>
            </a:r>
            <a:r>
              <a:rPr lang="en-US" i="1" dirty="0">
                <a:latin typeface="Trebuchet MS" charset="0"/>
                <a:ea typeface="Trebuchet MS" charset="0"/>
                <a:cs typeface="Trebuchet MS" charset="0"/>
              </a:rPr>
              <a:t>American Behavioral Scientist, 58</a:t>
            </a:r>
            <a:r>
              <a:rPr lang="en-US" dirty="0">
                <a:latin typeface="Trebuchet MS" charset="0"/>
                <a:ea typeface="Trebuchet MS" charset="0"/>
                <a:cs typeface="Trebuchet MS" charset="0"/>
              </a:rPr>
              <a:t>(8), 994-1017. doi:10.1177/0002764213515231</a:t>
            </a:r>
            <a:endParaRPr lang="en-US" baseline="30000" dirty="0">
              <a:latin typeface="Trebuchet MS" charset="0"/>
              <a:ea typeface="Trebuchet MS" charset="0"/>
              <a:cs typeface="Trebuchet MS" charset="0"/>
            </a:endParaRPr>
          </a:p>
          <a:p>
            <a:pPr marL="338138" indent="0">
              <a:buNone/>
            </a:pPr>
            <a:endParaRPr lang="en-US" dirty="0"/>
          </a:p>
        </p:txBody>
      </p:sp>
    </p:spTree>
    <p:extLst>
      <p:ext uri="{BB962C8B-B14F-4D97-AF65-F5344CB8AC3E}">
        <p14:creationId xmlns:p14="http://schemas.microsoft.com/office/powerpoint/2010/main" val="80803228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1447800" y="75887"/>
            <a:ext cx="7162800" cy="857250"/>
          </a:xfrm>
        </p:spPr>
        <p:txBody>
          <a:bodyPr/>
          <a:lstStyle/>
          <a:p>
            <a:r>
              <a:rPr lang="en-US" dirty="0" smtClean="0"/>
              <a:t>#Hashtag Sentiments</a:t>
            </a:r>
            <a:endParaRPr lang="en-US" dirty="0"/>
          </a:p>
        </p:txBody>
      </p:sp>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21411" y="334704"/>
            <a:ext cx="431589" cy="350879"/>
          </a:xfrm>
          <a:prstGeom prst="rect">
            <a:avLst/>
          </a:prstGeom>
        </p:spPr>
      </p:pic>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4800" y="1047750"/>
            <a:ext cx="6172200" cy="3388001"/>
          </a:xfrm>
          <a:prstGeom prst="rect">
            <a:avLst/>
          </a:prstGeom>
        </p:spPr>
      </p:pic>
      <p:sp>
        <p:nvSpPr>
          <p:cNvPr id="2" name="TextBox 1"/>
          <p:cNvSpPr txBox="1"/>
          <p:nvPr/>
        </p:nvSpPr>
        <p:spPr>
          <a:xfrm>
            <a:off x="5638800" y="1733550"/>
            <a:ext cx="3200400" cy="3170099"/>
          </a:xfrm>
          <a:prstGeom prst="rect">
            <a:avLst/>
          </a:prstGeom>
          <a:noFill/>
        </p:spPr>
        <p:txBody>
          <a:bodyPr wrap="square" rtlCol="0">
            <a:spAutoFit/>
          </a:bodyPr>
          <a:lstStyle/>
          <a:p>
            <a:pPr marL="342900" indent="-342900">
              <a:buFont typeface="Arial" charset="0"/>
              <a:buChar char="•"/>
            </a:pPr>
            <a:r>
              <a:rPr lang="en-US" sz="2000" dirty="0">
                <a:latin typeface="Trebuchet MS"/>
                <a:cs typeface="Trebuchet MS"/>
              </a:rPr>
              <a:t>Analyzed the sentiments in the tweets that contain the 100 most frequent </a:t>
            </a:r>
            <a:r>
              <a:rPr lang="en-US" sz="2000">
                <a:latin typeface="Trebuchet MS"/>
                <a:cs typeface="Trebuchet MS"/>
              </a:rPr>
              <a:t>hashtags</a:t>
            </a:r>
            <a:r>
              <a:rPr lang="en-US" sz="2000" smtClean="0">
                <a:latin typeface="Trebuchet MS"/>
                <a:cs typeface="Trebuchet MS"/>
              </a:rPr>
              <a:t>.</a:t>
            </a:r>
          </a:p>
          <a:p>
            <a:pPr marL="342900" indent="-342900">
              <a:buFont typeface="Arial" charset="0"/>
              <a:buChar char="•"/>
            </a:pPr>
            <a:endParaRPr lang="en-US" sz="2000" dirty="0">
              <a:latin typeface="Trebuchet MS"/>
              <a:cs typeface="Trebuchet MS"/>
            </a:endParaRPr>
          </a:p>
          <a:p>
            <a:pPr marL="342900" indent="-342900">
              <a:buFont typeface="Arial" charset="0"/>
              <a:buChar char="•"/>
              <a:defRPr/>
            </a:pPr>
            <a:r>
              <a:rPr lang="en-US" sz="2000" dirty="0">
                <a:latin typeface="Trebuchet MS"/>
                <a:cs typeface="Trebuchet MS"/>
              </a:rPr>
              <a:t>Most hashtags are more positive than negative.</a:t>
            </a:r>
          </a:p>
          <a:p>
            <a:endParaRPr lang="en-US" sz="2000" dirty="0">
              <a:latin typeface="Gill Sans Light"/>
              <a:cs typeface="Gill Sans Light"/>
            </a:endParaRPr>
          </a:p>
        </p:txBody>
      </p:sp>
    </p:spTree>
    <p:extLst>
      <p:ext uri="{BB962C8B-B14F-4D97-AF65-F5344CB8AC3E}">
        <p14:creationId xmlns:p14="http://schemas.microsoft.com/office/powerpoint/2010/main" val="33174705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3"/>
          <a:srcRect l="80676" t="39308" r="6214" b="40549"/>
          <a:stretch/>
        </p:blipFill>
        <p:spPr>
          <a:xfrm>
            <a:off x="270933" y="955294"/>
            <a:ext cx="2243667" cy="2530856"/>
          </a:xfrm>
          <a:prstGeom prst="rect">
            <a:avLst/>
          </a:prstGeom>
        </p:spPr>
      </p:pic>
      <p:sp>
        <p:nvSpPr>
          <p:cNvPr id="6" name="Title 5"/>
          <p:cNvSpPr>
            <a:spLocks noGrp="1"/>
          </p:cNvSpPr>
          <p:nvPr>
            <p:ph type="title"/>
          </p:nvPr>
        </p:nvSpPr>
        <p:spPr>
          <a:xfrm>
            <a:off x="1447800" y="75887"/>
            <a:ext cx="7162800" cy="857250"/>
          </a:xfrm>
        </p:spPr>
        <p:txBody>
          <a:bodyPr/>
          <a:lstStyle/>
          <a:p>
            <a:r>
              <a:rPr lang="en-US" dirty="0" smtClean="0"/>
              <a:t>Topics by Group</a:t>
            </a:r>
            <a:endParaRPr lang="en-US" dirty="0"/>
          </a:p>
        </p:txBody>
      </p:sp>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16767" y="293495"/>
            <a:ext cx="422033" cy="422033"/>
          </a:xfrm>
          <a:prstGeom prst="rect">
            <a:avLst/>
          </a:prstGeom>
        </p:spPr>
      </p:pic>
      <p:pic>
        <p:nvPicPr>
          <p:cNvPr id="8" name="Picture 7"/>
          <p:cNvPicPr>
            <a:picLocks noChangeAspect="1"/>
          </p:cNvPicPr>
          <p:nvPr/>
        </p:nvPicPr>
        <p:blipFill rotWithShape="1">
          <a:blip r:embed="rId5"/>
          <a:srcRect l="11118" r="20256"/>
          <a:stretch/>
        </p:blipFill>
        <p:spPr>
          <a:xfrm>
            <a:off x="1447800" y="933137"/>
            <a:ext cx="3429000" cy="3668365"/>
          </a:xfrm>
          <a:prstGeom prst="rect">
            <a:avLst/>
          </a:prstGeom>
        </p:spPr>
      </p:pic>
      <p:grpSp>
        <p:nvGrpSpPr>
          <p:cNvPr id="4" name="Group 3"/>
          <p:cNvGrpSpPr/>
          <p:nvPr/>
        </p:nvGrpSpPr>
        <p:grpSpPr>
          <a:xfrm>
            <a:off x="342571" y="1056288"/>
            <a:ext cx="1714829" cy="2462128"/>
            <a:chOff x="342571" y="1056288"/>
            <a:chExt cx="1714829" cy="2462128"/>
          </a:xfrm>
        </p:grpSpPr>
        <p:sp>
          <p:nvSpPr>
            <p:cNvPr id="20" name="TextBox 19"/>
            <p:cNvSpPr txBox="1"/>
            <p:nvPr/>
          </p:nvSpPr>
          <p:spPr>
            <a:xfrm>
              <a:off x="762000" y="1428750"/>
              <a:ext cx="1143000" cy="276999"/>
            </a:xfrm>
            <a:prstGeom prst="rect">
              <a:avLst/>
            </a:prstGeom>
            <a:solidFill>
              <a:schemeClr val="bg1"/>
            </a:solidFill>
          </p:spPr>
          <p:txBody>
            <a:bodyPr wrap="square" rtlCol="0">
              <a:spAutoFit/>
            </a:bodyPr>
            <a:lstStyle/>
            <a:p>
              <a:r>
                <a:rPr lang="en-US" sz="1200" dirty="0" smtClean="0">
                  <a:latin typeface="Trebuchet MS" charset="0"/>
                </a:rPr>
                <a:t>Official Army</a:t>
              </a:r>
              <a:endParaRPr lang="en-US" sz="1200" dirty="0">
                <a:latin typeface="Trebuchet MS" charset="0"/>
              </a:endParaRPr>
            </a:p>
          </p:txBody>
        </p:sp>
        <p:sp>
          <p:nvSpPr>
            <p:cNvPr id="21" name="TextBox 20"/>
            <p:cNvSpPr txBox="1"/>
            <p:nvPr/>
          </p:nvSpPr>
          <p:spPr>
            <a:xfrm>
              <a:off x="762000" y="1761351"/>
              <a:ext cx="1143000" cy="276999"/>
            </a:xfrm>
            <a:prstGeom prst="rect">
              <a:avLst/>
            </a:prstGeom>
            <a:solidFill>
              <a:schemeClr val="bg1"/>
            </a:solidFill>
          </p:spPr>
          <p:txBody>
            <a:bodyPr wrap="square" rtlCol="0">
              <a:spAutoFit/>
            </a:bodyPr>
            <a:lstStyle/>
            <a:p>
              <a:r>
                <a:rPr lang="en-US" sz="1200" smtClean="0">
                  <a:latin typeface="Trebuchet MS" charset="0"/>
                </a:rPr>
                <a:t>Army Family</a:t>
              </a:r>
              <a:endParaRPr lang="en-US" sz="1200" dirty="0">
                <a:latin typeface="Trebuchet MS" charset="0"/>
              </a:endParaRPr>
            </a:p>
          </p:txBody>
        </p:sp>
        <p:sp>
          <p:nvSpPr>
            <p:cNvPr id="22" name="TextBox 21"/>
            <p:cNvSpPr txBox="1"/>
            <p:nvPr/>
          </p:nvSpPr>
          <p:spPr>
            <a:xfrm>
              <a:off x="762000" y="2114550"/>
              <a:ext cx="1295400" cy="276999"/>
            </a:xfrm>
            <a:prstGeom prst="rect">
              <a:avLst/>
            </a:prstGeom>
            <a:solidFill>
              <a:schemeClr val="bg1"/>
            </a:solidFill>
          </p:spPr>
          <p:txBody>
            <a:bodyPr wrap="square" rtlCol="0">
              <a:spAutoFit/>
            </a:bodyPr>
            <a:lstStyle/>
            <a:p>
              <a:r>
                <a:rPr lang="en-US" sz="1200" smtClean="0">
                  <a:latin typeface="Trebuchet MS" charset="0"/>
                </a:rPr>
                <a:t>Military Family</a:t>
              </a:r>
              <a:endParaRPr lang="en-US" sz="1200" dirty="0">
                <a:latin typeface="Trebuchet MS" charset="0"/>
              </a:endParaRPr>
            </a:p>
          </p:txBody>
        </p:sp>
        <p:sp>
          <p:nvSpPr>
            <p:cNvPr id="23" name="TextBox 22"/>
            <p:cNvSpPr txBox="1"/>
            <p:nvPr/>
          </p:nvSpPr>
          <p:spPr>
            <a:xfrm>
              <a:off x="762000" y="2447151"/>
              <a:ext cx="1295400" cy="276999"/>
            </a:xfrm>
            <a:prstGeom prst="rect">
              <a:avLst/>
            </a:prstGeom>
            <a:solidFill>
              <a:schemeClr val="bg1"/>
            </a:solidFill>
          </p:spPr>
          <p:txBody>
            <a:bodyPr wrap="square" rtlCol="0">
              <a:spAutoFit/>
            </a:bodyPr>
            <a:lstStyle/>
            <a:p>
              <a:r>
                <a:rPr lang="en-US" sz="1200" dirty="0" smtClean="0">
                  <a:latin typeface="Trebuchet MS" charset="0"/>
                </a:rPr>
                <a:t>Unofficial Army</a:t>
              </a:r>
              <a:endParaRPr lang="en-US" sz="1200" dirty="0">
                <a:latin typeface="Trebuchet MS" charset="0"/>
              </a:endParaRPr>
            </a:p>
          </p:txBody>
        </p:sp>
        <p:sp>
          <p:nvSpPr>
            <p:cNvPr id="24" name="TextBox 23"/>
            <p:cNvSpPr txBox="1"/>
            <p:nvPr/>
          </p:nvSpPr>
          <p:spPr>
            <a:xfrm>
              <a:off x="762000" y="2751951"/>
              <a:ext cx="990600" cy="276999"/>
            </a:xfrm>
            <a:prstGeom prst="rect">
              <a:avLst/>
            </a:prstGeom>
            <a:solidFill>
              <a:schemeClr val="bg1"/>
            </a:solidFill>
          </p:spPr>
          <p:txBody>
            <a:bodyPr wrap="square" rtlCol="0">
              <a:spAutoFit/>
            </a:bodyPr>
            <a:lstStyle/>
            <a:p>
              <a:r>
                <a:rPr lang="en-US" sz="1200" dirty="0" smtClean="0">
                  <a:latin typeface="Trebuchet MS" charset="0"/>
                </a:rPr>
                <a:t>Army Bases</a:t>
              </a:r>
              <a:endParaRPr lang="en-US" sz="1200" dirty="0">
                <a:latin typeface="Trebuchet MS" charset="0"/>
              </a:endParaRPr>
            </a:p>
          </p:txBody>
        </p:sp>
        <p:sp>
          <p:nvSpPr>
            <p:cNvPr id="25" name="TextBox 24"/>
            <p:cNvSpPr txBox="1"/>
            <p:nvPr/>
          </p:nvSpPr>
          <p:spPr>
            <a:xfrm>
              <a:off x="762000" y="3056751"/>
              <a:ext cx="914400" cy="461665"/>
            </a:xfrm>
            <a:prstGeom prst="rect">
              <a:avLst/>
            </a:prstGeom>
            <a:solidFill>
              <a:schemeClr val="bg1"/>
            </a:solidFill>
          </p:spPr>
          <p:txBody>
            <a:bodyPr wrap="square" rtlCol="0">
              <a:spAutoFit/>
            </a:bodyPr>
            <a:lstStyle/>
            <a:p>
              <a:r>
                <a:rPr lang="en-US" sz="1200" dirty="0" smtClean="0">
                  <a:latin typeface="Trebuchet MS" charset="0"/>
                </a:rPr>
                <a:t>Unofficial Military</a:t>
              </a:r>
              <a:endParaRPr lang="en-US" sz="1200" dirty="0">
                <a:latin typeface="Trebuchet MS" charset="0"/>
              </a:endParaRPr>
            </a:p>
          </p:txBody>
        </p:sp>
        <p:sp>
          <p:nvSpPr>
            <p:cNvPr id="26" name="TextBox 25"/>
            <p:cNvSpPr txBox="1"/>
            <p:nvPr/>
          </p:nvSpPr>
          <p:spPr>
            <a:xfrm>
              <a:off x="342571" y="1056288"/>
              <a:ext cx="886327" cy="307777"/>
            </a:xfrm>
            <a:prstGeom prst="rect">
              <a:avLst/>
            </a:prstGeom>
            <a:solidFill>
              <a:schemeClr val="bg1"/>
            </a:solidFill>
          </p:spPr>
          <p:txBody>
            <a:bodyPr wrap="square" rtlCol="0">
              <a:spAutoFit/>
            </a:bodyPr>
            <a:lstStyle/>
            <a:p>
              <a:r>
                <a:rPr lang="en-US" sz="1400" dirty="0" smtClean="0">
                  <a:latin typeface="Trebuchet MS" charset="0"/>
                </a:rPr>
                <a:t>Groups</a:t>
              </a:r>
              <a:endParaRPr lang="en-US" sz="1400" dirty="0">
                <a:latin typeface="Trebuchet MS" charset="0"/>
              </a:endParaRPr>
            </a:p>
          </p:txBody>
        </p:sp>
      </p:grpSp>
      <p:sp>
        <p:nvSpPr>
          <p:cNvPr id="5" name="TextBox 4"/>
          <p:cNvSpPr txBox="1"/>
          <p:nvPr/>
        </p:nvSpPr>
        <p:spPr>
          <a:xfrm>
            <a:off x="4648200" y="974779"/>
            <a:ext cx="4114799" cy="4093428"/>
          </a:xfrm>
          <a:prstGeom prst="rect">
            <a:avLst/>
          </a:prstGeom>
          <a:noFill/>
        </p:spPr>
        <p:txBody>
          <a:bodyPr wrap="square" rtlCol="0">
            <a:spAutoFit/>
          </a:bodyPr>
          <a:lstStyle/>
          <a:p>
            <a:pPr marL="342900" indent="-342900">
              <a:buFont typeface="Arial" charset="0"/>
              <a:buChar char="•"/>
            </a:pPr>
            <a:r>
              <a:rPr lang="en-US" sz="2000" dirty="0" smtClean="0">
                <a:latin typeface="Trebuchet MS"/>
                <a:cs typeface="Trebuchet MS"/>
              </a:rPr>
              <a:t>The </a:t>
            </a:r>
            <a:r>
              <a:rPr lang="en-US" sz="2000" dirty="0">
                <a:latin typeface="Trebuchet MS"/>
                <a:cs typeface="Trebuchet MS"/>
              </a:rPr>
              <a:t>fraction of word frequencies over the total number of words in the comments is </a:t>
            </a:r>
            <a:r>
              <a:rPr lang="en-US" sz="2000" dirty="0" smtClean="0">
                <a:latin typeface="Trebuchet MS"/>
                <a:cs typeface="Trebuchet MS"/>
              </a:rPr>
              <a:t>calculated for each group.</a:t>
            </a:r>
          </a:p>
          <a:p>
            <a:pPr marL="342900" indent="-342900">
              <a:buFont typeface="Arial" charset="0"/>
              <a:buChar char="•"/>
            </a:pPr>
            <a:r>
              <a:rPr lang="en-US" sz="2000" dirty="0">
                <a:latin typeface="Trebuchet MS" charset="0"/>
                <a:ea typeface="Trebuchet MS" charset="0"/>
                <a:cs typeface="Trebuchet MS" charset="0"/>
              </a:rPr>
              <a:t>Certain words are used much more frequently in particular groups of pages (e.g., “troops” most used on Military Family pages, “join” most used on Official Army pages).</a:t>
            </a:r>
          </a:p>
          <a:p>
            <a:pPr marL="342900" indent="-342900">
              <a:buFont typeface="Arial" charset="0"/>
              <a:buChar char="•"/>
            </a:pPr>
            <a:endParaRPr lang="en-US" sz="2000" dirty="0">
              <a:latin typeface="Trebuchet MS"/>
              <a:cs typeface="Trebuchet MS"/>
            </a:endParaRPr>
          </a:p>
          <a:p>
            <a:endParaRPr lang="en-US" sz="2000" dirty="0">
              <a:latin typeface="Gill Sans Light"/>
              <a:cs typeface="Gill Sans Light"/>
            </a:endParaRPr>
          </a:p>
        </p:txBody>
      </p:sp>
    </p:spTree>
    <p:extLst>
      <p:ext uri="{BB962C8B-B14F-4D97-AF65-F5344CB8AC3E}">
        <p14:creationId xmlns:p14="http://schemas.microsoft.com/office/powerpoint/2010/main" val="52256513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1447800" y="75887"/>
            <a:ext cx="7162800" cy="857250"/>
          </a:xfrm>
        </p:spPr>
        <p:txBody>
          <a:bodyPr/>
          <a:lstStyle/>
          <a:p>
            <a:r>
              <a:rPr lang="en-US" dirty="0" smtClean="0"/>
              <a:t>Sentiments by Topic</a:t>
            </a:r>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48200" y="359332"/>
            <a:ext cx="544834" cy="383618"/>
          </a:xfrm>
          <a:prstGeom prst="rect">
            <a:avLst/>
          </a:prstGeom>
        </p:spPr>
      </p:pic>
      <p:grpSp>
        <p:nvGrpSpPr>
          <p:cNvPr id="5" name="Group 4"/>
          <p:cNvGrpSpPr/>
          <p:nvPr/>
        </p:nvGrpSpPr>
        <p:grpSpPr>
          <a:xfrm>
            <a:off x="297277" y="1169953"/>
            <a:ext cx="5557821" cy="2778159"/>
            <a:chOff x="297277" y="1169953"/>
            <a:chExt cx="5557821" cy="2778159"/>
          </a:xfrm>
        </p:grpSpPr>
        <p:pic>
          <p:nvPicPr>
            <p:cNvPr id="8" name="Picture 7"/>
            <p:cNvPicPr>
              <a:picLocks noChangeAspect="1"/>
            </p:cNvPicPr>
            <p:nvPr/>
          </p:nvPicPr>
          <p:blipFill rotWithShape="1">
            <a:blip r:embed="rId4">
              <a:extLst>
                <a:ext uri="{28A0092B-C50C-407E-A947-70E740481C1C}">
                  <a14:useLocalDpi xmlns:a14="http://schemas.microsoft.com/office/drawing/2010/main" val="0"/>
                </a:ext>
              </a:extLst>
            </a:blip>
            <a:srcRect b="9553"/>
            <a:stretch/>
          </p:blipFill>
          <p:spPr>
            <a:xfrm>
              <a:off x="297277" y="1169953"/>
              <a:ext cx="5557821" cy="2544797"/>
            </a:xfrm>
            <a:prstGeom prst="rect">
              <a:avLst/>
            </a:prstGeom>
          </p:spPr>
        </p:pic>
        <p:sp>
          <p:nvSpPr>
            <p:cNvPr id="14" name="TextBox 13"/>
            <p:cNvSpPr txBox="1"/>
            <p:nvPr/>
          </p:nvSpPr>
          <p:spPr>
            <a:xfrm>
              <a:off x="997265" y="3697129"/>
              <a:ext cx="755335" cy="246221"/>
            </a:xfrm>
            <a:prstGeom prst="rect">
              <a:avLst/>
            </a:prstGeom>
            <a:solidFill>
              <a:schemeClr val="bg1"/>
            </a:solidFill>
          </p:spPr>
          <p:txBody>
            <a:bodyPr wrap="none" rtlCol="0">
              <a:spAutoFit/>
            </a:bodyPr>
            <a:lstStyle/>
            <a:p>
              <a:r>
                <a:rPr lang="en-US" sz="1000" dirty="0" smtClean="0">
                  <a:latin typeface="Gill Sans Light"/>
                  <a:cs typeface="Gill Sans Light"/>
                </a:rPr>
                <a:t>anticipation</a:t>
              </a:r>
              <a:endParaRPr lang="en-US" sz="1000" dirty="0">
                <a:latin typeface="Gill Sans Light"/>
                <a:cs typeface="Gill Sans Light"/>
              </a:endParaRPr>
            </a:p>
          </p:txBody>
        </p:sp>
        <p:sp>
          <p:nvSpPr>
            <p:cNvPr id="4" name="TextBox 3"/>
            <p:cNvSpPr txBox="1"/>
            <p:nvPr/>
          </p:nvSpPr>
          <p:spPr>
            <a:xfrm>
              <a:off x="685800" y="3697129"/>
              <a:ext cx="460382" cy="246221"/>
            </a:xfrm>
            <a:prstGeom prst="rect">
              <a:avLst/>
            </a:prstGeom>
            <a:noFill/>
          </p:spPr>
          <p:txBody>
            <a:bodyPr wrap="none" rtlCol="0">
              <a:spAutoFit/>
            </a:bodyPr>
            <a:lstStyle/>
            <a:p>
              <a:r>
                <a:rPr lang="en-US" sz="1000" dirty="0" smtClean="0">
                  <a:latin typeface="Gill Sans Light"/>
                  <a:cs typeface="Gill Sans Light"/>
                </a:rPr>
                <a:t>anger</a:t>
              </a:r>
              <a:endParaRPr lang="en-US" sz="1000" dirty="0">
                <a:latin typeface="Gill Sans Light"/>
                <a:cs typeface="Gill Sans Light"/>
              </a:endParaRPr>
            </a:p>
          </p:txBody>
        </p:sp>
        <p:sp>
          <p:nvSpPr>
            <p:cNvPr id="17" name="TextBox 16"/>
            <p:cNvSpPr txBox="1"/>
            <p:nvPr/>
          </p:nvSpPr>
          <p:spPr>
            <a:xfrm>
              <a:off x="1600200" y="3692366"/>
              <a:ext cx="519694" cy="246221"/>
            </a:xfrm>
            <a:prstGeom prst="rect">
              <a:avLst/>
            </a:prstGeom>
            <a:noFill/>
          </p:spPr>
          <p:txBody>
            <a:bodyPr wrap="none" rtlCol="0">
              <a:spAutoFit/>
            </a:bodyPr>
            <a:lstStyle/>
            <a:p>
              <a:r>
                <a:rPr lang="en-US" sz="1000" dirty="0" smtClean="0">
                  <a:latin typeface="Gill Sans Light"/>
                  <a:cs typeface="Gill Sans Light"/>
                </a:rPr>
                <a:t>disgust</a:t>
              </a:r>
              <a:endParaRPr lang="en-US" sz="1000" dirty="0">
                <a:latin typeface="Gill Sans Light"/>
                <a:cs typeface="Gill Sans Light"/>
              </a:endParaRPr>
            </a:p>
          </p:txBody>
        </p:sp>
        <p:sp>
          <p:nvSpPr>
            <p:cNvPr id="18" name="TextBox 17"/>
            <p:cNvSpPr txBox="1"/>
            <p:nvPr/>
          </p:nvSpPr>
          <p:spPr>
            <a:xfrm>
              <a:off x="2064580" y="3697129"/>
              <a:ext cx="373820" cy="246221"/>
            </a:xfrm>
            <a:prstGeom prst="rect">
              <a:avLst/>
            </a:prstGeom>
            <a:solidFill>
              <a:schemeClr val="bg1"/>
            </a:solidFill>
          </p:spPr>
          <p:txBody>
            <a:bodyPr wrap="none" rtlCol="0">
              <a:spAutoFit/>
            </a:bodyPr>
            <a:lstStyle/>
            <a:p>
              <a:r>
                <a:rPr lang="en-US" sz="1000" smtClean="0">
                  <a:latin typeface="Gill Sans Light"/>
                  <a:cs typeface="Gill Sans Light"/>
                </a:rPr>
                <a:t>fear</a:t>
              </a:r>
              <a:endParaRPr lang="en-US" sz="1000" dirty="0">
                <a:latin typeface="Gill Sans Light"/>
                <a:cs typeface="Gill Sans Light"/>
              </a:endParaRPr>
            </a:p>
          </p:txBody>
        </p:sp>
        <p:sp>
          <p:nvSpPr>
            <p:cNvPr id="20" name="TextBox 19"/>
            <p:cNvSpPr txBox="1"/>
            <p:nvPr/>
          </p:nvSpPr>
          <p:spPr>
            <a:xfrm>
              <a:off x="2637425" y="3701891"/>
              <a:ext cx="562975" cy="246221"/>
            </a:xfrm>
            <a:prstGeom prst="rect">
              <a:avLst/>
            </a:prstGeom>
            <a:solidFill>
              <a:schemeClr val="bg1"/>
            </a:solidFill>
          </p:spPr>
          <p:txBody>
            <a:bodyPr wrap="none" rtlCol="0">
              <a:spAutoFit/>
            </a:bodyPr>
            <a:lstStyle/>
            <a:p>
              <a:r>
                <a:rPr lang="en-US" sz="1000" smtClean="0">
                  <a:latin typeface="Gill Sans Light"/>
                  <a:cs typeface="Gill Sans Light"/>
                </a:rPr>
                <a:t>sadness</a:t>
              </a:r>
              <a:endParaRPr lang="en-US" sz="1000" dirty="0">
                <a:latin typeface="Gill Sans Light"/>
                <a:cs typeface="Gill Sans Light"/>
              </a:endParaRPr>
            </a:p>
          </p:txBody>
        </p:sp>
        <p:sp>
          <p:nvSpPr>
            <p:cNvPr id="21" name="TextBox 20"/>
            <p:cNvSpPr txBox="1"/>
            <p:nvPr/>
          </p:nvSpPr>
          <p:spPr>
            <a:xfrm>
              <a:off x="3083404" y="3697129"/>
              <a:ext cx="574196" cy="246221"/>
            </a:xfrm>
            <a:prstGeom prst="rect">
              <a:avLst/>
            </a:prstGeom>
            <a:noFill/>
          </p:spPr>
          <p:txBody>
            <a:bodyPr wrap="none" rtlCol="0">
              <a:spAutoFit/>
            </a:bodyPr>
            <a:lstStyle/>
            <a:p>
              <a:r>
                <a:rPr lang="en-US" sz="1000" smtClean="0">
                  <a:latin typeface="Gill Sans Light"/>
                  <a:cs typeface="Gill Sans Light"/>
                </a:rPr>
                <a:t>surprise</a:t>
              </a:r>
              <a:endParaRPr lang="en-US" sz="1000" dirty="0">
                <a:latin typeface="Gill Sans Light"/>
                <a:cs typeface="Gill Sans Light"/>
              </a:endParaRPr>
            </a:p>
          </p:txBody>
        </p:sp>
        <p:sp>
          <p:nvSpPr>
            <p:cNvPr id="19" name="TextBox 18"/>
            <p:cNvSpPr txBox="1"/>
            <p:nvPr/>
          </p:nvSpPr>
          <p:spPr>
            <a:xfrm>
              <a:off x="2362200" y="3697129"/>
              <a:ext cx="330540" cy="246221"/>
            </a:xfrm>
            <a:prstGeom prst="rect">
              <a:avLst/>
            </a:prstGeom>
            <a:solidFill>
              <a:schemeClr val="bg1"/>
            </a:solidFill>
          </p:spPr>
          <p:txBody>
            <a:bodyPr wrap="none" rtlCol="0">
              <a:spAutoFit/>
            </a:bodyPr>
            <a:lstStyle/>
            <a:p>
              <a:r>
                <a:rPr lang="en-US" sz="1000" smtClean="0">
                  <a:latin typeface="Gill Sans Light"/>
                  <a:cs typeface="Gill Sans Light"/>
                </a:rPr>
                <a:t>joy</a:t>
              </a:r>
              <a:endParaRPr lang="en-US" sz="1000" dirty="0">
                <a:latin typeface="Gill Sans Light"/>
                <a:cs typeface="Gill Sans Light"/>
              </a:endParaRPr>
            </a:p>
          </p:txBody>
        </p:sp>
        <p:sp>
          <p:nvSpPr>
            <p:cNvPr id="22" name="TextBox 21"/>
            <p:cNvSpPr txBox="1"/>
            <p:nvPr/>
          </p:nvSpPr>
          <p:spPr>
            <a:xfrm>
              <a:off x="3508521" y="3692365"/>
              <a:ext cx="412292" cy="246221"/>
            </a:xfrm>
            <a:prstGeom prst="rect">
              <a:avLst/>
            </a:prstGeom>
            <a:noFill/>
          </p:spPr>
          <p:txBody>
            <a:bodyPr wrap="none" rtlCol="0">
              <a:spAutoFit/>
            </a:bodyPr>
            <a:lstStyle/>
            <a:p>
              <a:r>
                <a:rPr lang="en-US" sz="1000" dirty="0" smtClean="0">
                  <a:latin typeface="Gill Sans Light"/>
                  <a:cs typeface="Gill Sans Light"/>
                </a:rPr>
                <a:t>trust</a:t>
              </a:r>
              <a:endParaRPr lang="en-US" sz="1000" dirty="0">
                <a:latin typeface="Gill Sans Light"/>
                <a:cs typeface="Gill Sans Light"/>
              </a:endParaRPr>
            </a:p>
          </p:txBody>
        </p:sp>
        <p:sp>
          <p:nvSpPr>
            <p:cNvPr id="23" name="TextBox 22"/>
            <p:cNvSpPr txBox="1"/>
            <p:nvPr/>
          </p:nvSpPr>
          <p:spPr>
            <a:xfrm>
              <a:off x="3810000" y="3687601"/>
              <a:ext cx="595035" cy="246221"/>
            </a:xfrm>
            <a:prstGeom prst="rect">
              <a:avLst/>
            </a:prstGeom>
            <a:noFill/>
          </p:spPr>
          <p:txBody>
            <a:bodyPr wrap="none" rtlCol="0">
              <a:spAutoFit/>
            </a:bodyPr>
            <a:lstStyle/>
            <a:p>
              <a:r>
                <a:rPr lang="en-US" sz="1000" smtClean="0">
                  <a:latin typeface="Gill Sans Light"/>
                  <a:cs typeface="Gill Sans Light"/>
                </a:rPr>
                <a:t>negative</a:t>
              </a:r>
              <a:endParaRPr lang="en-US" sz="1000" dirty="0">
                <a:latin typeface="Gill Sans Light"/>
                <a:cs typeface="Gill Sans Light"/>
              </a:endParaRPr>
            </a:p>
          </p:txBody>
        </p:sp>
        <p:sp>
          <p:nvSpPr>
            <p:cNvPr id="24" name="TextBox 23"/>
            <p:cNvSpPr txBox="1"/>
            <p:nvPr/>
          </p:nvSpPr>
          <p:spPr>
            <a:xfrm>
              <a:off x="4295471" y="3682837"/>
              <a:ext cx="566181" cy="246221"/>
            </a:xfrm>
            <a:prstGeom prst="rect">
              <a:avLst/>
            </a:prstGeom>
            <a:noFill/>
          </p:spPr>
          <p:txBody>
            <a:bodyPr wrap="none" rtlCol="0">
              <a:spAutoFit/>
            </a:bodyPr>
            <a:lstStyle/>
            <a:p>
              <a:r>
                <a:rPr lang="en-US" sz="1000" dirty="0" smtClean="0">
                  <a:latin typeface="Gill Sans Light"/>
                  <a:cs typeface="Gill Sans Light"/>
                </a:rPr>
                <a:t>positive</a:t>
              </a:r>
              <a:endParaRPr lang="en-US" sz="1000" dirty="0">
                <a:latin typeface="Gill Sans Light"/>
                <a:cs typeface="Gill Sans Light"/>
              </a:endParaRPr>
            </a:p>
          </p:txBody>
        </p:sp>
      </p:grpSp>
      <p:sp>
        <p:nvSpPr>
          <p:cNvPr id="2" name="TextBox 1"/>
          <p:cNvSpPr txBox="1"/>
          <p:nvPr/>
        </p:nvSpPr>
        <p:spPr>
          <a:xfrm>
            <a:off x="5638800" y="1047750"/>
            <a:ext cx="3221046" cy="3477875"/>
          </a:xfrm>
          <a:prstGeom prst="rect">
            <a:avLst/>
          </a:prstGeom>
          <a:noFill/>
        </p:spPr>
        <p:txBody>
          <a:bodyPr wrap="square" rtlCol="0">
            <a:spAutoFit/>
          </a:bodyPr>
          <a:lstStyle/>
          <a:p>
            <a:pPr marL="342900" indent="-342900">
              <a:buFont typeface="Arial" charset="0"/>
              <a:buChar char="•"/>
            </a:pPr>
            <a:r>
              <a:rPr lang="en-US" sz="2000" dirty="0">
                <a:latin typeface="Trebuchet MS"/>
                <a:cs typeface="Trebuchet MS"/>
              </a:rPr>
              <a:t>The sentiments vary for each topic with the total sentiment being more negative</a:t>
            </a:r>
            <a:r>
              <a:rPr lang="en-US" sz="2000">
                <a:latin typeface="Trebuchet MS"/>
                <a:cs typeface="Trebuchet MS"/>
              </a:rPr>
              <a:t>. </a:t>
            </a:r>
            <a:endParaRPr lang="en-US" sz="2000" smtClean="0">
              <a:latin typeface="Trebuchet MS"/>
              <a:cs typeface="Trebuchet MS"/>
            </a:endParaRPr>
          </a:p>
          <a:p>
            <a:pPr marL="342900" indent="-342900">
              <a:buFont typeface="Arial" charset="0"/>
              <a:buChar char="•"/>
            </a:pPr>
            <a:r>
              <a:rPr lang="en-US" sz="2000" dirty="0" smtClean="0">
                <a:latin typeface="Trebuchet MS"/>
                <a:cs typeface="Trebuchet MS"/>
              </a:rPr>
              <a:t>Barring </a:t>
            </a:r>
            <a:r>
              <a:rPr lang="en-US" sz="2000" dirty="0">
                <a:latin typeface="Trebuchet MS"/>
                <a:cs typeface="Trebuchet MS"/>
              </a:rPr>
              <a:t>positivity and negativity, fear is the main sentiment expressed with respect to sexual assault and health. </a:t>
            </a:r>
          </a:p>
          <a:p>
            <a:endParaRPr lang="en-US" sz="2000" dirty="0">
              <a:latin typeface="Gill Sans Light"/>
              <a:cs typeface="Gill Sans Light"/>
            </a:endParaRPr>
          </a:p>
        </p:txBody>
      </p:sp>
    </p:spTree>
    <p:extLst>
      <p:ext uri="{BB962C8B-B14F-4D97-AF65-F5344CB8AC3E}">
        <p14:creationId xmlns:p14="http://schemas.microsoft.com/office/powerpoint/2010/main" val="10576011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ctr"/>
            <a:r>
              <a:rPr lang="en-US" dirty="0" smtClean="0"/>
              <a:t>DSPG Summer Program</a:t>
            </a:r>
            <a:endParaRPr lang="en-US" dirty="0"/>
          </a:p>
        </p:txBody>
      </p:sp>
      <p:sp>
        <p:nvSpPr>
          <p:cNvPr id="4" name="TextBox 3"/>
          <p:cNvSpPr txBox="1"/>
          <p:nvPr/>
        </p:nvSpPr>
        <p:spPr>
          <a:xfrm>
            <a:off x="4419601" y="895350"/>
            <a:ext cx="4267200" cy="3416320"/>
          </a:xfrm>
          <a:prstGeom prst="rect">
            <a:avLst/>
          </a:prstGeom>
          <a:noFill/>
        </p:spPr>
        <p:txBody>
          <a:bodyPr wrap="square" rtlCol="0">
            <a:spAutoFit/>
          </a:bodyPr>
          <a:lstStyle/>
          <a:p>
            <a:pPr algn="just"/>
            <a:r>
              <a:rPr lang="en-US" i="1" dirty="0"/>
              <a:t>"The </a:t>
            </a:r>
            <a:r>
              <a:rPr lang="en-US" i="1" dirty="0">
                <a:solidFill>
                  <a:srgbClr val="B11831"/>
                </a:solidFill>
              </a:rPr>
              <a:t>collaborative</a:t>
            </a:r>
            <a:r>
              <a:rPr lang="en-US" i="1" dirty="0"/>
              <a:t> nature of the lab provides students with a holistic and </a:t>
            </a:r>
            <a:r>
              <a:rPr lang="en-US" i="1" dirty="0">
                <a:solidFill>
                  <a:schemeClr val="accent4">
                    <a:lumMod val="75000"/>
                  </a:schemeClr>
                </a:solidFill>
              </a:rPr>
              <a:t>diversified experience </a:t>
            </a:r>
            <a:r>
              <a:rPr lang="en-US" i="1" dirty="0"/>
              <a:t>which prepares them to contribute meaningfully to research projects. Each research scientist at the lab contributes a </a:t>
            </a:r>
            <a:r>
              <a:rPr lang="en-US" i="1" dirty="0">
                <a:solidFill>
                  <a:schemeClr val="accent3">
                    <a:lumMod val="75000"/>
                  </a:schemeClr>
                </a:solidFill>
              </a:rPr>
              <a:t>unique perspective</a:t>
            </a:r>
            <a:r>
              <a:rPr lang="en-US" i="1" dirty="0"/>
              <a:t>, enriching both the projects we work on, as well as the interests and aspirations of the students in the program. This access to a </a:t>
            </a:r>
            <a:r>
              <a:rPr lang="en-US" i="1" dirty="0">
                <a:solidFill>
                  <a:schemeClr val="accent6">
                    <a:lumMod val="75000"/>
                  </a:schemeClr>
                </a:solidFill>
              </a:rPr>
              <a:t>professional network</a:t>
            </a:r>
            <a:r>
              <a:rPr lang="en-US" i="1" dirty="0"/>
              <a:t> has extended far beyond my summer experience, and reaches </a:t>
            </a:r>
            <a:r>
              <a:rPr lang="en-US" i="1" dirty="0">
                <a:solidFill>
                  <a:schemeClr val="accent5">
                    <a:lumMod val="75000"/>
                  </a:schemeClr>
                </a:solidFill>
              </a:rPr>
              <a:t>across many universities and institutions</a:t>
            </a:r>
            <a:r>
              <a:rPr lang="en-US" i="1" dirty="0"/>
              <a:t>."</a:t>
            </a:r>
            <a:endParaRPr lang="en-US" b="1" i="1" dirty="0">
              <a:latin typeface="Gill Sans Light"/>
              <a:cs typeface="Gill Sans Light"/>
            </a:endParaRPr>
          </a:p>
        </p:txBody>
      </p:sp>
      <p:sp>
        <p:nvSpPr>
          <p:cNvPr id="2" name="TextBox 1"/>
          <p:cNvSpPr txBox="1"/>
          <p:nvPr/>
        </p:nvSpPr>
        <p:spPr>
          <a:xfrm>
            <a:off x="4337050" y="4278194"/>
            <a:ext cx="4492961" cy="400110"/>
          </a:xfrm>
          <a:prstGeom prst="rect">
            <a:avLst/>
          </a:prstGeom>
          <a:noFill/>
        </p:spPr>
        <p:txBody>
          <a:bodyPr wrap="none" rtlCol="0">
            <a:spAutoFit/>
          </a:bodyPr>
          <a:lstStyle/>
          <a:p>
            <a:pPr marL="0"/>
            <a:r>
              <a:rPr lang="en-US" sz="2000" dirty="0" smtClean="0">
                <a:latin typeface="Gill Sans Light"/>
                <a:cs typeface="Gill Sans Light"/>
              </a:rPr>
              <a:t>- Madison </a:t>
            </a:r>
            <a:r>
              <a:rPr lang="en-US" sz="2000" dirty="0" err="1" smtClean="0">
                <a:latin typeface="Gill Sans Light"/>
                <a:cs typeface="Gill Sans Light"/>
              </a:rPr>
              <a:t>Arnsberger</a:t>
            </a:r>
            <a:r>
              <a:rPr lang="en-US" sz="2000" dirty="0" smtClean="0">
                <a:latin typeface="Gill Sans Light"/>
                <a:cs typeface="Gill Sans Light"/>
              </a:rPr>
              <a:t>, DSPG Fellow 2016</a:t>
            </a:r>
            <a:endParaRPr lang="en-US" sz="2000" dirty="0">
              <a:latin typeface="Gill Sans Light"/>
              <a:cs typeface="Gill Sans Light"/>
            </a:endParaRPr>
          </a:p>
        </p:txBody>
      </p:sp>
      <p:pic>
        <p:nvPicPr>
          <p:cNvPr id="6" name="Picture 5" descr="MacHD:Users:paulheilker:Desktop:table_new.jpg"/>
          <p:cNvPicPr/>
          <p:nvPr/>
        </p:nvPicPr>
        <p:blipFill>
          <a:blip r:embed="rId2">
            <a:extLst>
              <a:ext uri="{28A0092B-C50C-407E-A947-70E740481C1C}">
                <a14:useLocalDpi xmlns:a14="http://schemas.microsoft.com/office/drawing/2010/main" val="0"/>
              </a:ext>
            </a:extLst>
          </a:blip>
          <a:srcRect/>
          <a:stretch>
            <a:fillRect/>
          </a:stretch>
        </p:blipFill>
        <p:spPr bwMode="auto">
          <a:xfrm>
            <a:off x="209550" y="1294984"/>
            <a:ext cx="4127500" cy="275145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045572567"/>
      </p:ext>
    </p:extLst>
  </p:cSld>
  <p:clrMapOvr>
    <a:masterClrMapping/>
  </p:clrMapOvr>
  <p:transition spd="slow">
    <p:wipe/>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noFill/>
          <a:ln>
            <a:noFill/>
          </a:ln>
        </p:spPr>
        <p:txBody>
          <a:bodyPr vert="horz" wrap="square" lIns="91440" tIns="45720" rIns="91440" bIns="45720" numCol="1" anchor="ctr" anchorCtr="0" compatLnSpc="1">
            <a:prstTxWarp prst="textNoShape">
              <a:avLst/>
            </a:prstTxWarp>
          </a:bodyPr>
          <a:lstStyle/>
          <a:p>
            <a:r>
              <a:rPr lang="en-US" dirty="0" smtClean="0"/>
              <a:t>Drivers of Value: Hedonic Specification</a:t>
            </a:r>
            <a:endParaRPr lang="en-US" dirty="0"/>
          </a:p>
        </p:txBody>
      </p:sp>
      <p:sp>
        <p:nvSpPr>
          <p:cNvPr id="3" name="Content Placeholder 2"/>
          <p:cNvSpPr>
            <a:spLocks noGrp="1"/>
          </p:cNvSpPr>
          <p:nvPr>
            <p:ph idx="1"/>
          </p:nvPr>
        </p:nvSpPr>
        <p:spPr/>
        <p:txBody>
          <a:bodyPr>
            <a:noAutofit/>
          </a:bodyPr>
          <a:lstStyle/>
          <a:p>
            <a:pPr marL="342900"/>
            <a:r>
              <a:rPr lang="en-US" sz="2000" dirty="0" smtClean="0"/>
              <a:t>Investigating the </a:t>
            </a:r>
            <a:r>
              <a:rPr lang="en-US" sz="2000" dirty="0"/>
              <a:t>determinants of house value</a:t>
            </a:r>
            <a:r>
              <a:rPr lang="en-US" sz="2000" dirty="0" smtClean="0"/>
              <a:t>.</a:t>
            </a:r>
          </a:p>
          <a:p>
            <a:pPr marL="342900"/>
            <a:r>
              <a:rPr lang="en-US" sz="2000" dirty="0" smtClean="0"/>
              <a:t>Estimating house value based on house characteristics:</a:t>
            </a:r>
          </a:p>
          <a:p>
            <a:pPr marL="690562" lvl="1"/>
            <a:r>
              <a:rPr lang="en-US" sz="1600" dirty="0" smtClean="0"/>
              <a:t>Number </a:t>
            </a:r>
            <a:r>
              <a:rPr lang="en-US" sz="1600" dirty="0"/>
              <a:t>of </a:t>
            </a:r>
            <a:r>
              <a:rPr lang="en-US" sz="1600" dirty="0" smtClean="0"/>
              <a:t>bedrooms, number </a:t>
            </a:r>
            <a:r>
              <a:rPr lang="en-US" sz="1600" dirty="0"/>
              <a:t>of units</a:t>
            </a:r>
            <a:r>
              <a:rPr lang="en-US" sz="1600" dirty="0" smtClean="0"/>
              <a:t>, year built, </a:t>
            </a:r>
            <a:r>
              <a:rPr lang="en-US" sz="1600" dirty="0"/>
              <a:t>lot </a:t>
            </a:r>
            <a:r>
              <a:rPr lang="en-US" sz="1600" dirty="0" smtClean="0"/>
              <a:t>size</a:t>
            </a:r>
          </a:p>
          <a:p>
            <a:pPr marL="342900"/>
            <a:r>
              <a:rPr lang="en-US" sz="2000" dirty="0" smtClean="0"/>
              <a:t>Estimating </a:t>
            </a:r>
            <a:r>
              <a:rPr lang="en-US" sz="2000" dirty="0"/>
              <a:t>house value based on </a:t>
            </a:r>
            <a:r>
              <a:rPr lang="en-US" sz="2000" dirty="0" smtClean="0"/>
              <a:t> </a:t>
            </a:r>
            <a:r>
              <a:rPr lang="en-US" sz="2000" dirty="0"/>
              <a:t>neighborhood </a:t>
            </a:r>
            <a:r>
              <a:rPr lang="en-US" sz="2000" dirty="0" smtClean="0"/>
              <a:t>characteristics:</a:t>
            </a:r>
          </a:p>
          <a:p>
            <a:pPr marL="690562" lvl="1"/>
            <a:r>
              <a:rPr lang="en-US" sz="1800" dirty="0" smtClean="0"/>
              <a:t>Block </a:t>
            </a:r>
            <a:r>
              <a:rPr lang="en-US" sz="1800" dirty="0"/>
              <a:t>Group Characteristics: Median year built, % vacant units, median income, % poverty, % receiving SNAP,  % unemployed, % married, % degree, % in </a:t>
            </a:r>
            <a:r>
              <a:rPr lang="en-US" sz="1800" dirty="0" smtClean="0"/>
              <a:t>school</a:t>
            </a:r>
          </a:p>
          <a:p>
            <a:pPr marL="690562" lvl="1"/>
            <a:r>
              <a:rPr lang="en-US" sz="1800" dirty="0" smtClean="0"/>
              <a:t>Census </a:t>
            </a:r>
            <a:r>
              <a:rPr lang="en-US" sz="1800" dirty="0"/>
              <a:t>Tract </a:t>
            </a:r>
            <a:r>
              <a:rPr lang="en-US" sz="1200" dirty="0" smtClean="0"/>
              <a:t> </a:t>
            </a:r>
          </a:p>
          <a:p>
            <a:pPr marL="342900"/>
            <a:r>
              <a:rPr lang="en-US" sz="2000" dirty="0" smtClean="0"/>
              <a:t>Data sources</a:t>
            </a:r>
          </a:p>
          <a:p>
            <a:pPr marL="690562" lvl="1"/>
            <a:r>
              <a:rPr lang="en-US" sz="1800" dirty="0" smtClean="0"/>
              <a:t>ACS </a:t>
            </a:r>
            <a:r>
              <a:rPr lang="en-US" sz="1800" dirty="0"/>
              <a:t>PUMS </a:t>
            </a:r>
            <a:r>
              <a:rPr lang="en-US" sz="1800" dirty="0" smtClean="0"/>
              <a:t>2013</a:t>
            </a:r>
          </a:p>
          <a:p>
            <a:pPr marL="690562" lvl="1"/>
            <a:r>
              <a:rPr lang="en-US" sz="1800" dirty="0" smtClean="0"/>
              <a:t>Arlington </a:t>
            </a:r>
            <a:r>
              <a:rPr lang="en-US" sz="1800" dirty="0"/>
              <a:t>County Real Estate, </a:t>
            </a:r>
            <a:r>
              <a:rPr lang="en-US" sz="1800" dirty="0" smtClean="0"/>
              <a:t>2013</a:t>
            </a:r>
          </a:p>
          <a:p>
            <a:pPr marL="690562" lvl="1"/>
            <a:r>
              <a:rPr lang="en-US" sz="1800" dirty="0" smtClean="0"/>
              <a:t>Multiple </a:t>
            </a:r>
            <a:r>
              <a:rPr lang="en-US" sz="1800" dirty="0"/>
              <a:t>Listing Services data, 2013</a:t>
            </a:r>
          </a:p>
          <a:p>
            <a:pPr marL="795338" lvl="1" indent="-457200"/>
            <a:endParaRPr lang="en-US" sz="1600" dirty="0" smtClean="0"/>
          </a:p>
        </p:txBody>
      </p:sp>
    </p:spTree>
    <p:extLst>
      <p:ext uri="{BB962C8B-B14F-4D97-AF65-F5344CB8AC3E}">
        <p14:creationId xmlns:p14="http://schemas.microsoft.com/office/powerpoint/2010/main" val="423286364"/>
      </p:ext>
    </p:extLst>
  </p:cSld>
  <p:clrMapOvr>
    <a:masterClrMapping/>
  </p:clrMapOvr>
  <p:transition spd="slow">
    <p:wipe/>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 y="114300"/>
            <a:ext cx="9143999" cy="857250"/>
          </a:xfrm>
        </p:spPr>
        <p:txBody>
          <a:bodyPr>
            <a:normAutofit/>
          </a:bodyPr>
          <a:lstStyle/>
          <a:p>
            <a:pPr>
              <a:lnSpc>
                <a:spcPct val="80000"/>
              </a:lnSpc>
            </a:pPr>
            <a:r>
              <a:rPr lang="en-US" dirty="0" smtClean="0"/>
              <a:t>Hedonic Regression: Estimated Home Values</a:t>
            </a:r>
            <a:endParaRPr lang="en-US" sz="2000" i="1" dirty="0">
              <a:solidFill>
                <a:srgbClr val="FF0000"/>
              </a:solidFill>
            </a:endParaRPr>
          </a:p>
        </p:txBody>
      </p:sp>
      <p:graphicFrame>
        <p:nvGraphicFramePr>
          <p:cNvPr id="7" name="Content Placeholder 6"/>
          <p:cNvGraphicFramePr>
            <a:graphicFrameLocks noGrp="1"/>
          </p:cNvGraphicFramePr>
          <p:nvPr>
            <p:ph sz="half" idx="4294967295"/>
            <p:extLst/>
          </p:nvPr>
        </p:nvGraphicFramePr>
        <p:xfrm>
          <a:off x="617060" y="1913233"/>
          <a:ext cx="4038600" cy="2857512"/>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8" name="Content Placeholder 7"/>
          <p:cNvGraphicFramePr>
            <a:graphicFrameLocks noGrp="1"/>
          </p:cNvGraphicFramePr>
          <p:nvPr>
            <p:ph sz="half" idx="4294967295"/>
            <p:extLst/>
          </p:nvPr>
        </p:nvGraphicFramePr>
        <p:xfrm>
          <a:off x="4826348" y="1898164"/>
          <a:ext cx="4038600" cy="2857512"/>
        </p:xfrm>
        <a:graphic>
          <a:graphicData uri="http://schemas.openxmlformats.org/drawingml/2006/chart">
            <c:chart xmlns:c="http://schemas.openxmlformats.org/drawingml/2006/chart" xmlns:r="http://schemas.openxmlformats.org/officeDocument/2006/relationships" r:id="rId4"/>
          </a:graphicData>
        </a:graphic>
      </p:graphicFrame>
      <p:sp>
        <p:nvSpPr>
          <p:cNvPr id="3" name="TextBox 2"/>
          <p:cNvSpPr txBox="1"/>
          <p:nvPr/>
        </p:nvSpPr>
        <p:spPr>
          <a:xfrm>
            <a:off x="4191000" y="823377"/>
            <a:ext cx="4647790" cy="1138773"/>
          </a:xfrm>
          <a:prstGeom prst="rect">
            <a:avLst/>
          </a:prstGeom>
          <a:noFill/>
          <a:ln>
            <a:noFill/>
          </a:ln>
        </p:spPr>
        <p:txBody>
          <a:bodyPr wrap="square" rtlCol="0">
            <a:spAutoFit/>
          </a:bodyPr>
          <a:lstStyle/>
          <a:p>
            <a:pPr algn="ctr"/>
            <a:r>
              <a:rPr lang="en-US" sz="2000" b="1" dirty="0" smtClean="0">
                <a:latin typeface="Helvetica Light"/>
                <a:cs typeface="Helvetica Light"/>
              </a:rPr>
              <a:t>Condo</a:t>
            </a:r>
          </a:p>
          <a:p>
            <a:pPr algn="ctr"/>
            <a:r>
              <a:rPr lang="en-US" sz="1600" dirty="0" smtClean="0">
                <a:latin typeface="Helvetica Light"/>
                <a:cs typeface="Helvetica Light"/>
              </a:rPr>
              <a:t>Multi-unit building, 2 bedrooms</a:t>
            </a:r>
            <a:endParaRPr lang="en-US" sz="1600" dirty="0">
              <a:latin typeface="Helvetica Light"/>
              <a:cs typeface="Helvetica Light"/>
            </a:endParaRPr>
          </a:p>
          <a:p>
            <a:pPr algn="ctr"/>
            <a:r>
              <a:rPr lang="en-US" sz="1600" dirty="0" smtClean="0">
                <a:latin typeface="Helvetica Light"/>
                <a:cs typeface="Helvetica Light"/>
              </a:rPr>
              <a:t>Built </a:t>
            </a:r>
            <a:r>
              <a:rPr lang="en-US" sz="1600" dirty="0">
                <a:latin typeface="Helvetica Light"/>
                <a:cs typeface="Helvetica Light"/>
              </a:rPr>
              <a:t>2005</a:t>
            </a:r>
            <a:r>
              <a:rPr lang="en-US" sz="1600" dirty="0" smtClean="0">
                <a:latin typeface="Helvetica Light"/>
                <a:cs typeface="Helvetica Light"/>
              </a:rPr>
              <a:t>-2009</a:t>
            </a:r>
          </a:p>
          <a:p>
            <a:pPr algn="ctr"/>
            <a:r>
              <a:rPr lang="en-US" sz="1600" dirty="0" smtClean="0">
                <a:latin typeface="Helvetica Light"/>
                <a:cs typeface="Helvetica Light"/>
              </a:rPr>
              <a:t>Tract 1014.02, Block Group 1</a:t>
            </a:r>
            <a:endParaRPr lang="en-US" sz="1600" dirty="0">
              <a:latin typeface="Helvetica Light"/>
              <a:cs typeface="Helvetica Light"/>
            </a:endParaRPr>
          </a:p>
        </p:txBody>
      </p:sp>
      <p:sp>
        <p:nvSpPr>
          <p:cNvPr id="9" name="TextBox 8"/>
          <p:cNvSpPr txBox="1"/>
          <p:nvPr/>
        </p:nvSpPr>
        <p:spPr>
          <a:xfrm>
            <a:off x="0" y="795860"/>
            <a:ext cx="4343808" cy="1138773"/>
          </a:xfrm>
          <a:prstGeom prst="rect">
            <a:avLst/>
          </a:prstGeom>
          <a:noFill/>
          <a:ln>
            <a:noFill/>
          </a:ln>
        </p:spPr>
        <p:txBody>
          <a:bodyPr wrap="square" rtlCol="0">
            <a:spAutoFit/>
          </a:bodyPr>
          <a:lstStyle/>
          <a:p>
            <a:pPr algn="ctr">
              <a:defRPr sz="1400" b="0" i="0" u="none" strike="noStrike" kern="1200" spc="0" baseline="0">
                <a:solidFill>
                  <a:prstClr val="black">
                    <a:lumMod val="65000"/>
                    <a:lumOff val="35000"/>
                  </a:prstClr>
                </a:solidFill>
                <a:latin typeface="+mn-lt"/>
                <a:ea typeface="+mn-ea"/>
                <a:cs typeface="+mn-cs"/>
              </a:defRPr>
            </a:pPr>
            <a:r>
              <a:rPr lang="en-US" sz="2000" b="1" dirty="0">
                <a:solidFill>
                  <a:srgbClr val="000000"/>
                </a:solidFill>
                <a:latin typeface="Helvetica Light"/>
                <a:cs typeface="Helvetica Light"/>
              </a:rPr>
              <a:t>D</a:t>
            </a:r>
            <a:r>
              <a:rPr lang="en-US" sz="2000" b="1" dirty="0" smtClean="0">
                <a:solidFill>
                  <a:srgbClr val="000000"/>
                </a:solidFill>
                <a:latin typeface="Helvetica Light"/>
                <a:cs typeface="Helvetica Light"/>
              </a:rPr>
              <a:t>etached Home</a:t>
            </a:r>
          </a:p>
          <a:p>
            <a:pPr algn="ctr">
              <a:defRPr sz="1400" b="0" i="0" u="none" strike="noStrike" kern="1200" spc="0" baseline="0">
                <a:solidFill>
                  <a:prstClr val="black">
                    <a:lumMod val="65000"/>
                    <a:lumOff val="35000"/>
                  </a:prstClr>
                </a:solidFill>
                <a:latin typeface="+mn-lt"/>
                <a:ea typeface="+mn-ea"/>
                <a:cs typeface="+mn-cs"/>
              </a:defRPr>
            </a:pPr>
            <a:r>
              <a:rPr lang="en-US" sz="1600" dirty="0" smtClean="0">
                <a:solidFill>
                  <a:srgbClr val="000000"/>
                </a:solidFill>
                <a:latin typeface="Helvetica Light"/>
                <a:cs typeface="Helvetica Light"/>
              </a:rPr>
              <a:t>1 </a:t>
            </a:r>
            <a:r>
              <a:rPr lang="en-US" sz="1600" dirty="0">
                <a:solidFill>
                  <a:srgbClr val="000000"/>
                </a:solidFill>
                <a:latin typeface="Helvetica Light"/>
                <a:cs typeface="Helvetica Light"/>
              </a:rPr>
              <a:t>acre or </a:t>
            </a:r>
            <a:r>
              <a:rPr lang="en-US" sz="1600" dirty="0" smtClean="0">
                <a:solidFill>
                  <a:srgbClr val="000000"/>
                </a:solidFill>
                <a:latin typeface="Helvetica Light"/>
                <a:cs typeface="Helvetica Light"/>
              </a:rPr>
              <a:t>less, 3 bedrooms</a:t>
            </a:r>
            <a:endParaRPr lang="en-US" sz="1600" dirty="0">
              <a:solidFill>
                <a:srgbClr val="000000"/>
              </a:solidFill>
              <a:latin typeface="Helvetica Light"/>
              <a:cs typeface="Helvetica Light"/>
            </a:endParaRPr>
          </a:p>
          <a:p>
            <a:pPr algn="ctr">
              <a:defRPr sz="1400" b="0" i="0" u="none" strike="noStrike" kern="1200" spc="0" baseline="0">
                <a:solidFill>
                  <a:prstClr val="black">
                    <a:lumMod val="65000"/>
                    <a:lumOff val="35000"/>
                  </a:prstClr>
                </a:solidFill>
                <a:latin typeface="+mn-lt"/>
                <a:ea typeface="+mn-ea"/>
                <a:cs typeface="+mn-cs"/>
              </a:defRPr>
            </a:pPr>
            <a:r>
              <a:rPr lang="en-US" sz="1600" dirty="0" smtClean="0">
                <a:solidFill>
                  <a:srgbClr val="000000"/>
                </a:solidFill>
                <a:latin typeface="Helvetica Light"/>
                <a:cs typeface="Helvetica Light"/>
              </a:rPr>
              <a:t>Built </a:t>
            </a:r>
            <a:r>
              <a:rPr lang="en-US" sz="1600" dirty="0">
                <a:solidFill>
                  <a:srgbClr val="000000"/>
                </a:solidFill>
                <a:latin typeface="Helvetica Light"/>
                <a:cs typeface="Helvetica Light"/>
              </a:rPr>
              <a:t>2005</a:t>
            </a:r>
            <a:r>
              <a:rPr lang="en-US" sz="1600" dirty="0" smtClean="0">
                <a:solidFill>
                  <a:srgbClr val="000000"/>
                </a:solidFill>
                <a:latin typeface="Helvetica Light"/>
                <a:cs typeface="Helvetica Light"/>
              </a:rPr>
              <a:t>-2009</a:t>
            </a:r>
          </a:p>
          <a:p>
            <a:pPr algn="ctr">
              <a:defRPr sz="1400" b="0" i="0" u="none" strike="noStrike" kern="1200" spc="0" baseline="0">
                <a:solidFill>
                  <a:prstClr val="black">
                    <a:lumMod val="65000"/>
                    <a:lumOff val="35000"/>
                  </a:prstClr>
                </a:solidFill>
                <a:latin typeface="+mn-lt"/>
                <a:ea typeface="+mn-ea"/>
                <a:cs typeface="+mn-cs"/>
              </a:defRPr>
            </a:pPr>
            <a:r>
              <a:rPr lang="en-US" sz="1600" dirty="0" smtClean="0">
                <a:solidFill>
                  <a:srgbClr val="000000"/>
                </a:solidFill>
                <a:latin typeface="Helvetica Light"/>
                <a:cs typeface="Helvetica Light"/>
              </a:rPr>
              <a:t> Tract 1002, Block </a:t>
            </a:r>
            <a:r>
              <a:rPr lang="en-US" sz="1600" dirty="0">
                <a:solidFill>
                  <a:srgbClr val="000000"/>
                </a:solidFill>
                <a:latin typeface="Helvetica Light"/>
                <a:cs typeface="Helvetica Light"/>
              </a:rPr>
              <a:t>G</a:t>
            </a:r>
            <a:r>
              <a:rPr lang="en-US" sz="1600" dirty="0" smtClean="0">
                <a:solidFill>
                  <a:srgbClr val="000000"/>
                </a:solidFill>
                <a:latin typeface="Helvetica Light"/>
                <a:cs typeface="Helvetica Light"/>
              </a:rPr>
              <a:t>roup </a:t>
            </a:r>
            <a:r>
              <a:rPr lang="en-US" sz="1600" dirty="0">
                <a:solidFill>
                  <a:srgbClr val="000000"/>
                </a:solidFill>
                <a:latin typeface="Helvetica Light"/>
                <a:cs typeface="Helvetica Light"/>
              </a:rPr>
              <a:t>1</a:t>
            </a:r>
          </a:p>
        </p:txBody>
      </p:sp>
      <p:sp>
        <p:nvSpPr>
          <p:cNvPr id="5" name="TextBox 4"/>
          <p:cNvSpPr txBox="1"/>
          <p:nvPr/>
        </p:nvSpPr>
        <p:spPr>
          <a:xfrm flipH="1">
            <a:off x="2932645" y="4760952"/>
            <a:ext cx="3239555" cy="646331"/>
          </a:xfrm>
          <a:prstGeom prst="rect">
            <a:avLst/>
          </a:prstGeom>
          <a:noFill/>
        </p:spPr>
        <p:txBody>
          <a:bodyPr wrap="square" rtlCol="0">
            <a:spAutoFit/>
          </a:bodyPr>
          <a:lstStyle/>
          <a:p>
            <a:r>
              <a:rPr lang="en-US" sz="1200" dirty="0" smtClean="0">
                <a:latin typeface="Helvetica Light"/>
                <a:cs typeface="Helvetica Light"/>
              </a:rPr>
              <a:t>Source</a:t>
            </a:r>
            <a:r>
              <a:rPr lang="en-US" sz="1200" dirty="0">
                <a:latin typeface="Helvetica Light"/>
                <a:cs typeface="Helvetica Light"/>
              </a:rPr>
              <a:t>: Arlington County Real Estate </a:t>
            </a:r>
            <a:r>
              <a:rPr lang="en-US" sz="1200" dirty="0" smtClean="0">
                <a:latin typeface="Helvetica Light"/>
                <a:cs typeface="Helvetica Light"/>
              </a:rPr>
              <a:t>Assessment 2013</a:t>
            </a:r>
            <a:r>
              <a:rPr lang="en-US" sz="1200" dirty="0">
                <a:latin typeface="Helvetica Light"/>
                <a:cs typeface="Helvetica Light"/>
              </a:rPr>
              <a:t>; </a:t>
            </a:r>
            <a:r>
              <a:rPr lang="en-US" sz="1200" dirty="0" smtClean="0">
                <a:latin typeface="Helvetica Light"/>
                <a:cs typeface="Helvetica Light"/>
              </a:rPr>
              <a:t> Arlington MLS 2013</a:t>
            </a:r>
            <a:endParaRPr lang="en-US" sz="1200" dirty="0">
              <a:latin typeface="Helvetica Light"/>
              <a:cs typeface="Helvetica Light"/>
            </a:endParaRPr>
          </a:p>
          <a:p>
            <a:pPr marL="0"/>
            <a:endParaRPr lang="en-US" sz="1200" dirty="0">
              <a:latin typeface="Helvetica Light"/>
              <a:cs typeface="Helvetica Light"/>
            </a:endParaRPr>
          </a:p>
        </p:txBody>
      </p:sp>
      <p:sp>
        <p:nvSpPr>
          <p:cNvPr id="2" name="TextBox 1"/>
          <p:cNvSpPr txBox="1"/>
          <p:nvPr/>
        </p:nvSpPr>
        <p:spPr>
          <a:xfrm>
            <a:off x="1216740" y="4034464"/>
            <a:ext cx="3355260" cy="307777"/>
          </a:xfrm>
          <a:prstGeom prst="rect">
            <a:avLst/>
          </a:prstGeom>
          <a:solidFill>
            <a:schemeClr val="bg1"/>
          </a:solidFill>
        </p:spPr>
        <p:txBody>
          <a:bodyPr wrap="square" rtlCol="0">
            <a:spAutoFit/>
          </a:bodyPr>
          <a:lstStyle/>
          <a:p>
            <a:pPr marL="0"/>
            <a:r>
              <a:rPr lang="en-US" sz="1400" b="1" dirty="0" smtClean="0">
                <a:latin typeface="Gill Sans Light"/>
                <a:cs typeface="Gill Sans Light"/>
              </a:rPr>
              <a:t>     0    $500K   $1M    $1.5M    $2M</a:t>
            </a:r>
            <a:endParaRPr lang="en-US" sz="1400" b="1" dirty="0">
              <a:latin typeface="Gill Sans Light"/>
              <a:cs typeface="Gill Sans Light"/>
            </a:endParaRPr>
          </a:p>
        </p:txBody>
      </p:sp>
      <p:sp>
        <p:nvSpPr>
          <p:cNvPr id="13" name="TextBox 12"/>
          <p:cNvSpPr txBox="1"/>
          <p:nvPr/>
        </p:nvSpPr>
        <p:spPr>
          <a:xfrm>
            <a:off x="5452598" y="4031509"/>
            <a:ext cx="3310402" cy="307777"/>
          </a:xfrm>
          <a:prstGeom prst="rect">
            <a:avLst/>
          </a:prstGeom>
          <a:solidFill>
            <a:schemeClr val="bg1"/>
          </a:solidFill>
        </p:spPr>
        <p:txBody>
          <a:bodyPr wrap="square" rtlCol="0">
            <a:spAutoFit/>
          </a:bodyPr>
          <a:lstStyle/>
          <a:p>
            <a:pPr marL="0"/>
            <a:r>
              <a:rPr lang="en-US" sz="1400" b="1" dirty="0" smtClean="0">
                <a:latin typeface="Gill Sans Light"/>
                <a:cs typeface="Gill Sans Light"/>
              </a:rPr>
              <a:t>     0   $300K   $600K  $900K  $12M</a:t>
            </a:r>
            <a:endParaRPr lang="en-US" sz="1400" b="1" dirty="0">
              <a:latin typeface="Gill Sans Light"/>
              <a:cs typeface="Gill Sans Light"/>
            </a:endParaRPr>
          </a:p>
        </p:txBody>
      </p:sp>
    </p:spTree>
    <p:extLst>
      <p:ext uri="{BB962C8B-B14F-4D97-AF65-F5344CB8AC3E}">
        <p14:creationId xmlns:p14="http://schemas.microsoft.com/office/powerpoint/2010/main" val="154024292"/>
      </p:ext>
    </p:extLst>
  </p:cSld>
  <p:clrMapOvr>
    <a:masterClrMapping/>
  </p:clrMapOvr>
  <p:transition spd="slow">
    <p:wipe/>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sp>
        <p:nvSpPr>
          <p:cNvPr id="55" name="Shape 55"/>
          <p:cNvSpPr txBox="1">
            <a:spLocks noGrp="1"/>
          </p:cNvSpPr>
          <p:nvPr>
            <p:ph type="title"/>
          </p:nvPr>
        </p:nvSpPr>
        <p:spPr>
          <a:xfrm>
            <a:off x="0" y="20787"/>
            <a:ext cx="9144000" cy="857250"/>
          </a:xfrm>
          <a:prstGeom prst="rect">
            <a:avLst/>
          </a:prstGeom>
          <a:noFill/>
          <a:ln>
            <a:noFill/>
          </a:ln>
        </p:spPr>
        <p:txBody>
          <a:bodyPr lIns="91425" tIns="91425" rIns="91425" bIns="91425" anchor="ctr" anchorCtr="0">
            <a:noAutofit/>
          </a:bodyPr>
          <a:lstStyle/>
          <a:p>
            <a:pPr marL="0" marR="0" lvl="0" indent="0" rtl="0">
              <a:lnSpc>
                <a:spcPct val="90000"/>
              </a:lnSpc>
              <a:spcBef>
                <a:spcPts val="0"/>
              </a:spcBef>
              <a:spcAft>
                <a:spcPts val="0"/>
              </a:spcAft>
              <a:buClr>
                <a:schemeClr val="dk1"/>
              </a:buClr>
              <a:buSzPct val="25000"/>
              <a:buFont typeface="Cabin"/>
              <a:buNone/>
            </a:pPr>
            <a:r>
              <a:rPr lang="en-US" i="0" u="none" strike="noStrike" cap="none" dirty="0" smtClean="0">
                <a:solidFill>
                  <a:schemeClr val="dk1"/>
                </a:solidFill>
                <a:latin typeface="Arial Narrow"/>
                <a:ea typeface="Arial Narrow"/>
                <a:cs typeface="Arial Narrow"/>
                <a:sym typeface="Arial Narrow"/>
              </a:rPr>
              <a:t>How many people are enrolled </a:t>
            </a:r>
            <a:br>
              <a:rPr lang="en-US" i="0" u="none" strike="noStrike" cap="none" dirty="0" smtClean="0">
                <a:solidFill>
                  <a:schemeClr val="dk1"/>
                </a:solidFill>
                <a:latin typeface="Arial Narrow"/>
                <a:ea typeface="Arial Narrow"/>
                <a:cs typeface="Arial Narrow"/>
                <a:sym typeface="Arial Narrow"/>
              </a:rPr>
            </a:br>
            <a:r>
              <a:rPr lang="en-US" i="0" u="none" strike="noStrike" cap="none" dirty="0" smtClean="0">
                <a:solidFill>
                  <a:schemeClr val="dk1"/>
                </a:solidFill>
                <a:latin typeface="Arial Narrow"/>
                <a:ea typeface="Arial Narrow"/>
                <a:cs typeface="Arial Narrow"/>
                <a:sym typeface="Arial Narrow"/>
              </a:rPr>
              <a:t>in Arlington Alerts &amp; where?</a:t>
            </a:r>
            <a:endParaRPr lang="en-US" i="0" u="none" strike="noStrike" cap="none" dirty="0">
              <a:solidFill>
                <a:schemeClr val="dk1"/>
              </a:solidFill>
              <a:latin typeface="Arial Narrow"/>
              <a:ea typeface="Arial Narrow"/>
              <a:cs typeface="Arial Narrow"/>
              <a:sym typeface="Arial Narrow"/>
            </a:endParaRPr>
          </a:p>
        </p:txBody>
      </p:sp>
      <p:pic>
        <p:nvPicPr>
          <p:cNvPr id="2" name="Picture 1"/>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52400" y="57150"/>
            <a:ext cx="1794882" cy="685800"/>
          </a:xfrm>
          <a:prstGeom prst="rect">
            <a:avLst/>
          </a:prstGeom>
          <a:ln>
            <a:solidFill>
              <a:schemeClr val="tx1"/>
            </a:solidFill>
          </a:ln>
          <a:effectLst>
            <a:outerShdw blurRad="50800" dist="38100" dir="2700000" algn="tl" rotWithShape="0">
              <a:srgbClr val="000000">
                <a:alpha val="43000"/>
              </a:srgbClr>
            </a:outerShdw>
          </a:effectLst>
        </p:spPr>
      </p:pic>
      <p:grpSp>
        <p:nvGrpSpPr>
          <p:cNvPr id="15" name="Group 14"/>
          <p:cNvGrpSpPr/>
          <p:nvPr/>
        </p:nvGrpSpPr>
        <p:grpSpPr>
          <a:xfrm>
            <a:off x="4953000" y="979000"/>
            <a:ext cx="3490549" cy="4075084"/>
            <a:chOff x="5229424" y="979000"/>
            <a:chExt cx="3490549" cy="4075084"/>
          </a:xfrm>
        </p:grpSpPr>
        <p:pic>
          <p:nvPicPr>
            <p:cNvPr id="10" name="Shape 77" descr="ACwtenroll2 (1) copy.jpg"/>
            <p:cNvPicPr preferRelativeResize="0"/>
            <p:nvPr/>
          </p:nvPicPr>
          <p:blipFill rotWithShape="1">
            <a:blip r:embed="rId4" cstate="print">
              <a:alphaModFix/>
              <a:extLst>
                <a:ext uri="{28A0092B-C50C-407E-A947-70E740481C1C}">
                  <a14:useLocalDpi xmlns:a14="http://schemas.microsoft.com/office/drawing/2010/main"/>
                </a:ext>
              </a:extLst>
            </a:blip>
            <a:srcRect/>
            <a:stretch/>
          </p:blipFill>
          <p:spPr>
            <a:xfrm>
              <a:off x="5229424" y="979000"/>
              <a:ext cx="3490549" cy="3653075"/>
            </a:xfrm>
            <a:prstGeom prst="rect">
              <a:avLst/>
            </a:prstGeom>
            <a:noFill/>
            <a:ln w="28575" cmpd="sng">
              <a:solidFill>
                <a:schemeClr val="tx1"/>
              </a:solidFill>
            </a:ln>
            <a:effectLst>
              <a:outerShdw blurRad="50800" dist="38100" dir="2700000" algn="tl" rotWithShape="0">
                <a:srgbClr val="000000">
                  <a:alpha val="43000"/>
                </a:srgbClr>
              </a:outerShdw>
            </a:effectLst>
          </p:spPr>
        </p:pic>
        <p:pic>
          <p:nvPicPr>
            <p:cNvPr id="11" name="Shape 78" descr="ACwtenroll2 (1) copy.jpg"/>
            <p:cNvPicPr preferRelativeResize="0"/>
            <p:nvPr/>
          </p:nvPicPr>
          <p:blipFill rotWithShape="1">
            <a:blip r:embed="rId5" cstate="print">
              <a:alphaModFix/>
              <a:extLst>
                <a:ext uri="{28A0092B-C50C-407E-A947-70E740481C1C}">
                  <a14:useLocalDpi xmlns:a14="http://schemas.microsoft.com/office/drawing/2010/main"/>
                </a:ext>
              </a:extLst>
            </a:blip>
            <a:srcRect/>
            <a:stretch/>
          </p:blipFill>
          <p:spPr>
            <a:xfrm>
              <a:off x="5229425" y="2947950"/>
              <a:ext cx="445850" cy="1684124"/>
            </a:xfrm>
            <a:prstGeom prst="rect">
              <a:avLst/>
            </a:prstGeom>
            <a:noFill/>
            <a:ln>
              <a:noFill/>
            </a:ln>
          </p:spPr>
        </p:pic>
        <p:sp>
          <p:nvSpPr>
            <p:cNvPr id="8" name="TextBox 7"/>
            <p:cNvSpPr txBox="1"/>
            <p:nvPr/>
          </p:nvSpPr>
          <p:spPr>
            <a:xfrm>
              <a:off x="5245124" y="2952750"/>
              <a:ext cx="465392" cy="276999"/>
            </a:xfrm>
            <a:prstGeom prst="rect">
              <a:avLst/>
            </a:prstGeom>
            <a:noFill/>
          </p:spPr>
          <p:txBody>
            <a:bodyPr wrap="none" rtlCol="0">
              <a:spAutoFit/>
            </a:bodyPr>
            <a:lstStyle/>
            <a:p>
              <a:r>
                <a:rPr lang="en-US" sz="1200" dirty="0">
                  <a:solidFill>
                    <a:schemeClr val="bg1"/>
                  </a:solidFill>
                  <a:latin typeface="Gill Sans Light"/>
                  <a:cs typeface="Gill Sans Light"/>
                </a:rPr>
                <a:t>H</a:t>
              </a:r>
              <a:r>
                <a:rPr lang="en-US" sz="1200" dirty="0" smtClean="0">
                  <a:solidFill>
                    <a:schemeClr val="bg1"/>
                  </a:solidFill>
                  <a:latin typeface="Gill Sans Light"/>
                  <a:cs typeface="Gill Sans Light"/>
                </a:rPr>
                <a:t>igh</a:t>
              </a:r>
              <a:endParaRPr lang="en-US" sz="1200" dirty="0">
                <a:solidFill>
                  <a:schemeClr val="bg1"/>
                </a:solidFill>
                <a:latin typeface="Gill Sans Light"/>
                <a:cs typeface="Gill Sans Light"/>
              </a:endParaRPr>
            </a:p>
          </p:txBody>
        </p:sp>
        <p:sp>
          <p:nvSpPr>
            <p:cNvPr id="13" name="TextBox 12"/>
            <p:cNvSpPr txBox="1"/>
            <p:nvPr/>
          </p:nvSpPr>
          <p:spPr>
            <a:xfrm>
              <a:off x="5245124" y="4248150"/>
              <a:ext cx="453970" cy="276999"/>
            </a:xfrm>
            <a:prstGeom prst="rect">
              <a:avLst/>
            </a:prstGeom>
            <a:noFill/>
          </p:spPr>
          <p:txBody>
            <a:bodyPr wrap="none" rtlCol="0">
              <a:spAutoFit/>
            </a:bodyPr>
            <a:lstStyle/>
            <a:p>
              <a:r>
                <a:rPr lang="en-US" sz="1200" dirty="0" smtClean="0">
                  <a:solidFill>
                    <a:schemeClr val="bg1"/>
                  </a:solidFill>
                  <a:latin typeface="Gill Sans Light"/>
                  <a:cs typeface="Gill Sans Light"/>
                </a:rPr>
                <a:t>Low</a:t>
              </a:r>
              <a:endParaRPr lang="en-US" sz="1200" dirty="0">
                <a:solidFill>
                  <a:schemeClr val="bg1"/>
                </a:solidFill>
                <a:latin typeface="Gill Sans Light"/>
                <a:cs typeface="Gill Sans Light"/>
              </a:endParaRPr>
            </a:p>
          </p:txBody>
        </p:sp>
        <p:sp>
          <p:nvSpPr>
            <p:cNvPr id="14" name="TextBox 13"/>
            <p:cNvSpPr txBox="1"/>
            <p:nvPr/>
          </p:nvSpPr>
          <p:spPr>
            <a:xfrm>
              <a:off x="5497037" y="4684752"/>
              <a:ext cx="2955323" cy="369332"/>
            </a:xfrm>
            <a:prstGeom prst="rect">
              <a:avLst/>
            </a:prstGeom>
            <a:noFill/>
          </p:spPr>
          <p:txBody>
            <a:bodyPr wrap="none" rtlCol="0">
              <a:spAutoFit/>
            </a:bodyPr>
            <a:lstStyle/>
            <a:p>
              <a:r>
                <a:rPr lang="en-US" b="1" dirty="0" smtClean="0">
                  <a:latin typeface="Helvetica Light"/>
                  <a:cs typeface="Helvetica Light"/>
                </a:rPr>
                <a:t>Enrollment by Block Grou</a:t>
              </a:r>
              <a:r>
                <a:rPr lang="en-US" b="1" dirty="0">
                  <a:latin typeface="Helvetica Light"/>
                  <a:cs typeface="Helvetica Light"/>
                </a:rPr>
                <a:t>p</a:t>
              </a:r>
            </a:p>
          </p:txBody>
        </p:sp>
      </p:grpSp>
      <p:grpSp>
        <p:nvGrpSpPr>
          <p:cNvPr id="12" name="Group 11"/>
          <p:cNvGrpSpPr/>
          <p:nvPr/>
        </p:nvGrpSpPr>
        <p:grpSpPr>
          <a:xfrm>
            <a:off x="747505" y="965797"/>
            <a:ext cx="3519695" cy="4044353"/>
            <a:chOff x="137905" y="1041997"/>
            <a:chExt cx="3519695" cy="4044353"/>
          </a:xfrm>
        </p:grpSpPr>
        <p:grpSp>
          <p:nvGrpSpPr>
            <p:cNvPr id="9" name="Group 8"/>
            <p:cNvGrpSpPr/>
            <p:nvPr/>
          </p:nvGrpSpPr>
          <p:grpSpPr>
            <a:xfrm>
              <a:off x="137905" y="1041997"/>
              <a:ext cx="3519695" cy="4044353"/>
              <a:chOff x="76200" y="1041997"/>
              <a:chExt cx="3519695" cy="4044353"/>
            </a:xfrm>
          </p:grpSpPr>
          <p:pic>
            <p:nvPicPr>
              <p:cNvPr id="6" name="Shape 62" descr="alert_count_ca (1) copy.jpg"/>
              <p:cNvPicPr preferRelativeResize="0"/>
              <p:nvPr/>
            </p:nvPicPr>
            <p:blipFill rotWithShape="1">
              <a:blip r:embed="rId6" cstate="print">
                <a:alphaModFix/>
                <a:extLst>
                  <a:ext uri="{28A0092B-C50C-407E-A947-70E740481C1C}">
                    <a14:useLocalDpi xmlns:a14="http://schemas.microsoft.com/office/drawing/2010/main"/>
                  </a:ext>
                </a:extLst>
              </a:blip>
              <a:srcRect/>
              <a:stretch/>
            </p:blipFill>
            <p:spPr>
              <a:xfrm>
                <a:off x="167085" y="1041997"/>
                <a:ext cx="3287774" cy="3624676"/>
              </a:xfrm>
              <a:prstGeom prst="rect">
                <a:avLst/>
              </a:prstGeom>
              <a:noFill/>
              <a:ln w="28575" cmpd="sng">
                <a:solidFill>
                  <a:schemeClr val="tx1"/>
                </a:solidFill>
              </a:ln>
              <a:effectLst>
                <a:outerShdw blurRad="50800" dist="38100" dir="2700000" algn="tl" rotWithShape="0">
                  <a:srgbClr val="000000">
                    <a:alpha val="43000"/>
                  </a:srgbClr>
                </a:outerShdw>
              </a:effectLst>
            </p:spPr>
          </p:pic>
          <p:sp>
            <p:nvSpPr>
              <p:cNvPr id="4" name="TextBox 3"/>
              <p:cNvSpPr txBox="1"/>
              <p:nvPr/>
            </p:nvSpPr>
            <p:spPr>
              <a:xfrm>
                <a:off x="76200" y="4717018"/>
                <a:ext cx="3519695" cy="369332"/>
              </a:xfrm>
              <a:prstGeom prst="rect">
                <a:avLst/>
              </a:prstGeom>
              <a:noFill/>
            </p:spPr>
            <p:txBody>
              <a:bodyPr wrap="none" rtlCol="0">
                <a:spAutoFit/>
              </a:bodyPr>
              <a:lstStyle/>
              <a:p>
                <a:r>
                  <a:rPr lang="en-US" b="1" dirty="0" smtClean="0">
                    <a:latin typeface="Helvetica Light"/>
                    <a:cs typeface="Helvetica Light"/>
                  </a:rPr>
                  <a:t>Enrollment per Civic Association</a:t>
                </a:r>
                <a:endParaRPr lang="en-US" b="1" dirty="0">
                  <a:latin typeface="Helvetica Light"/>
                  <a:cs typeface="Helvetica Light"/>
                </a:endParaRPr>
              </a:p>
            </p:txBody>
          </p:sp>
        </p:grpSp>
        <p:pic>
          <p:nvPicPr>
            <p:cNvPr id="7" name="Shape 67" descr="alert_count_ca (1) copy.jpg"/>
            <p:cNvPicPr preferRelativeResize="0"/>
            <p:nvPr/>
          </p:nvPicPr>
          <p:blipFill rotWithShape="1">
            <a:blip r:embed="rId7" cstate="print">
              <a:alphaModFix/>
              <a:extLst>
                <a:ext uri="{28A0092B-C50C-407E-A947-70E740481C1C}">
                  <a14:useLocalDpi xmlns:a14="http://schemas.microsoft.com/office/drawing/2010/main"/>
                </a:ext>
              </a:extLst>
            </a:blip>
            <a:srcRect/>
            <a:stretch/>
          </p:blipFill>
          <p:spPr>
            <a:xfrm>
              <a:off x="228600" y="3714750"/>
              <a:ext cx="628676" cy="912186"/>
            </a:xfrm>
            <a:prstGeom prst="rect">
              <a:avLst/>
            </a:prstGeom>
            <a:noFill/>
            <a:ln>
              <a:noFill/>
            </a:ln>
          </p:spPr>
        </p:pic>
      </p:grpSp>
    </p:spTree>
    <p:extLst>
      <p:ext uri="{BB962C8B-B14F-4D97-AF65-F5344CB8AC3E}">
        <p14:creationId xmlns:p14="http://schemas.microsoft.com/office/powerpoint/2010/main" val="1481757650"/>
      </p:ext>
    </p:extLst>
  </p:cSld>
  <p:clrMapOvr>
    <a:masterClrMapping/>
  </p:clrMapOvr>
  <p:transition spd="slow">
    <p:wipe/>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Other quotes</a:t>
            </a:r>
            <a:endParaRPr lang="en-US" dirty="0"/>
          </a:p>
        </p:txBody>
      </p:sp>
      <p:sp>
        <p:nvSpPr>
          <p:cNvPr id="6" name="TextBox 5"/>
          <p:cNvSpPr txBox="1"/>
          <p:nvPr/>
        </p:nvSpPr>
        <p:spPr>
          <a:xfrm>
            <a:off x="609600" y="971550"/>
            <a:ext cx="8305800" cy="3170099"/>
          </a:xfrm>
          <a:prstGeom prst="rect">
            <a:avLst/>
          </a:prstGeom>
          <a:noFill/>
        </p:spPr>
        <p:txBody>
          <a:bodyPr wrap="square" rtlCol="0">
            <a:spAutoFit/>
          </a:bodyPr>
          <a:lstStyle/>
          <a:p>
            <a:pPr marL="342900" indent="-342900">
              <a:buFont typeface="Arial" charset="0"/>
              <a:buChar char="•"/>
            </a:pPr>
            <a:r>
              <a:rPr lang="en-US" sz="2000" dirty="0"/>
              <a:t>“While classwork is heavy on numbers, being able to work directly with people at Arlington County government is eye-opening. It gives you a broader context and changes your world view,” said Adrienne Rogers, of Blacksburg, Virginia, then a rising senior majoring in statistics and sociology at Virginia </a:t>
            </a:r>
            <a:r>
              <a:rPr lang="en-US" sz="2000" dirty="0" smtClean="0"/>
              <a:t>Tech</a:t>
            </a:r>
          </a:p>
          <a:p>
            <a:pPr marL="342900" indent="-342900">
              <a:buFont typeface="Arial" charset="0"/>
              <a:buChar char="•"/>
            </a:pPr>
            <a:endParaRPr lang="en-US" sz="2000" dirty="0" smtClean="0"/>
          </a:p>
          <a:p>
            <a:pPr marL="342900" indent="-342900">
              <a:buFont typeface="Arial" charset="0"/>
              <a:buChar char="•"/>
            </a:pPr>
            <a:r>
              <a:rPr lang="en-US" sz="2000" dirty="0" smtClean="0"/>
              <a:t>“</a:t>
            </a:r>
            <a:r>
              <a:rPr lang="en-US" sz="2000" dirty="0"/>
              <a:t>I never realized how much time it takes to clean the data into the right form. Now I know and can really appreciate all the effort,” said Will </a:t>
            </a:r>
            <a:r>
              <a:rPr lang="en-US" sz="2000" dirty="0" err="1"/>
              <a:t>Sandholtz</a:t>
            </a:r>
            <a:r>
              <a:rPr lang="en-US" sz="2000" dirty="0"/>
              <a:t>, then a rising junior at U of California, </a:t>
            </a:r>
            <a:r>
              <a:rPr lang="en-US" sz="2000" dirty="0" smtClean="0"/>
              <a:t>Berkeley</a:t>
            </a:r>
          </a:p>
          <a:p>
            <a:pPr marL="342900" indent="-342900">
              <a:buFont typeface="Arial" charset="0"/>
              <a:buChar char="•"/>
            </a:pPr>
            <a:endParaRPr lang="en-US" sz="2000" dirty="0">
              <a:latin typeface="Gill Sans Light"/>
              <a:cs typeface="Gill Sans Light"/>
            </a:endParaRPr>
          </a:p>
        </p:txBody>
      </p:sp>
      <p:sp>
        <p:nvSpPr>
          <p:cNvPr id="4" name="TextBox 3"/>
          <p:cNvSpPr txBox="1"/>
          <p:nvPr/>
        </p:nvSpPr>
        <p:spPr>
          <a:xfrm>
            <a:off x="762000" y="3901082"/>
            <a:ext cx="6248400" cy="1015663"/>
          </a:xfrm>
          <a:prstGeom prst="rect">
            <a:avLst/>
          </a:prstGeom>
          <a:noFill/>
        </p:spPr>
        <p:txBody>
          <a:bodyPr wrap="square" rtlCol="0">
            <a:spAutoFit/>
          </a:bodyPr>
          <a:lstStyle/>
          <a:p>
            <a:r>
              <a:rPr lang="en-US" sz="2000" dirty="0"/>
              <a:t>"All of our projects involved interesting issues with a clear need for statistical expertise, and a direct impact on the communities we worked with."</a:t>
            </a:r>
            <a:endParaRPr lang="en-US" sz="2000" dirty="0">
              <a:latin typeface="Gill Sans Light"/>
              <a:cs typeface="Gill Sans Light"/>
            </a:endParaRPr>
          </a:p>
        </p:txBody>
      </p:sp>
    </p:spTree>
    <p:extLst>
      <p:ext uri="{BB962C8B-B14F-4D97-AF65-F5344CB8AC3E}">
        <p14:creationId xmlns:p14="http://schemas.microsoft.com/office/powerpoint/2010/main" val="154860912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Other quotes</a:t>
            </a:r>
            <a:endParaRPr lang="en-US" dirty="0"/>
          </a:p>
        </p:txBody>
      </p:sp>
      <p:sp>
        <p:nvSpPr>
          <p:cNvPr id="6" name="TextBox 5"/>
          <p:cNvSpPr txBox="1"/>
          <p:nvPr/>
        </p:nvSpPr>
        <p:spPr>
          <a:xfrm>
            <a:off x="609600" y="971550"/>
            <a:ext cx="8305800" cy="3477875"/>
          </a:xfrm>
          <a:prstGeom prst="rect">
            <a:avLst/>
          </a:prstGeom>
          <a:noFill/>
        </p:spPr>
        <p:txBody>
          <a:bodyPr wrap="square" rtlCol="0">
            <a:spAutoFit/>
          </a:bodyPr>
          <a:lstStyle/>
          <a:p>
            <a:pPr marL="342900" indent="-342900">
              <a:buFont typeface="Arial" charset="0"/>
              <a:buChar char="•"/>
            </a:pPr>
            <a:r>
              <a:rPr lang="en-US" sz="2000" dirty="0"/>
              <a:t>“Our overarching objective is to equip new generations of scientists with skills they need to provide policymakers and government leaders with data analysis support that can inform difficult decisions related to healthcare, education, and social justice,” said Sallie Keller, professor of statistics and director of the Social and Decision Analytics Laboratory</a:t>
            </a:r>
            <a:r>
              <a:rPr lang="en-US" sz="2000" dirty="0" smtClean="0"/>
              <a:t>.</a:t>
            </a:r>
          </a:p>
          <a:p>
            <a:pPr marL="342900" indent="-342900">
              <a:buFont typeface="Arial" charset="0"/>
              <a:buChar char="•"/>
            </a:pPr>
            <a:endParaRPr lang="en-US" sz="2000" dirty="0" smtClean="0"/>
          </a:p>
          <a:p>
            <a:pPr marL="342900" indent="-342900">
              <a:buFont typeface="Arial" charset="0"/>
              <a:buChar char="•"/>
            </a:pPr>
            <a:r>
              <a:rPr lang="en-US" sz="2000" dirty="0" smtClean="0"/>
              <a:t>“</a:t>
            </a:r>
            <a:r>
              <a:rPr lang="en-US" sz="2000" dirty="0"/>
              <a:t>It’s not easy to find a program like Data Science for the Public Good that combines my two majors — statistics and psychology. This is a great</a:t>
            </a:r>
            <a:br>
              <a:rPr lang="en-US" sz="2000" dirty="0"/>
            </a:br>
            <a:r>
              <a:rPr lang="en-US" sz="2000" dirty="0"/>
              <a:t>opportunity for me to work on an issue I am passionate about,” said Emily Stark, who is hoping she can apply some of what she learns to education</a:t>
            </a:r>
            <a:br>
              <a:rPr lang="en-US" sz="2000" dirty="0"/>
            </a:br>
            <a:r>
              <a:rPr lang="en-US" sz="2000" dirty="0"/>
              <a:t>solutions in Tennessee, where she attends college</a:t>
            </a:r>
            <a:r>
              <a:rPr lang="en-US" sz="2000" dirty="0" smtClean="0"/>
              <a:t>.</a:t>
            </a:r>
          </a:p>
        </p:txBody>
      </p:sp>
    </p:spTree>
    <p:extLst>
      <p:ext uri="{BB962C8B-B14F-4D97-AF65-F5344CB8AC3E}">
        <p14:creationId xmlns:p14="http://schemas.microsoft.com/office/powerpoint/2010/main" val="211924588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Diversify your expertise</a:t>
            </a:r>
            <a:r>
              <a:rPr lang="en-US" dirty="0" smtClean="0"/>
              <a:t>.</a:t>
            </a:r>
            <a:endParaRPr lang="en-US" dirty="0"/>
          </a:p>
        </p:txBody>
      </p:sp>
      <p:sp>
        <p:nvSpPr>
          <p:cNvPr id="3" name="Rectangle 2"/>
          <p:cNvSpPr/>
          <p:nvPr/>
        </p:nvSpPr>
        <p:spPr>
          <a:xfrm>
            <a:off x="685800" y="1063229"/>
            <a:ext cx="7696200" cy="2031325"/>
          </a:xfrm>
          <a:prstGeom prst="rect">
            <a:avLst/>
          </a:prstGeom>
        </p:spPr>
        <p:txBody>
          <a:bodyPr wrap="square">
            <a:spAutoFit/>
          </a:bodyPr>
          <a:lstStyle/>
          <a:p>
            <a:pPr marL="285750" indent="-285750">
              <a:buFont typeface="Arial" charset="0"/>
              <a:buChar char="•"/>
            </a:pPr>
            <a:r>
              <a:rPr lang="en-US" dirty="0" smtClean="0">
                <a:latin typeface="Trebuchet MS" charset="0"/>
                <a:ea typeface="Trebuchet MS" charset="0"/>
                <a:cs typeface="Trebuchet MS" charset="0"/>
              </a:rPr>
              <a:t>Work in </a:t>
            </a:r>
            <a:r>
              <a:rPr lang="en-US" dirty="0">
                <a:latin typeface="Trebuchet MS" charset="0"/>
                <a:ea typeface="Trebuchet MS" charset="0"/>
                <a:cs typeface="Trebuchet MS" charset="0"/>
              </a:rPr>
              <a:t>cross-disciplinary teams, closely supported by graduate </a:t>
            </a:r>
            <a:r>
              <a:rPr lang="en-US" dirty="0" smtClean="0">
                <a:latin typeface="Trebuchet MS" charset="0"/>
                <a:ea typeface="Trebuchet MS" charset="0"/>
                <a:cs typeface="Trebuchet MS" charset="0"/>
              </a:rPr>
              <a:t>research </a:t>
            </a:r>
            <a:r>
              <a:rPr lang="en-US" dirty="0">
                <a:latin typeface="Trebuchet MS" charset="0"/>
                <a:ea typeface="Trebuchet MS" charset="0"/>
                <a:cs typeface="Trebuchet MS" charset="0"/>
              </a:rPr>
              <a:t>assistants and supervised by faculty. </a:t>
            </a:r>
            <a:endParaRPr lang="en-US" dirty="0" smtClean="0">
              <a:latin typeface="Trebuchet MS" charset="0"/>
              <a:ea typeface="Trebuchet MS" charset="0"/>
              <a:cs typeface="Trebuchet MS" charset="0"/>
            </a:endParaRPr>
          </a:p>
          <a:p>
            <a:pPr marL="285750" indent="-285750">
              <a:buFont typeface="Arial" charset="0"/>
              <a:buChar char="•"/>
            </a:pPr>
            <a:endParaRPr lang="en-US" dirty="0" smtClean="0">
              <a:latin typeface="Trebuchet MS" charset="0"/>
              <a:ea typeface="Trebuchet MS" charset="0"/>
              <a:cs typeface="Trebuchet MS" charset="0"/>
            </a:endParaRPr>
          </a:p>
          <a:p>
            <a:pPr marL="285750" indent="-285750">
              <a:buFont typeface="Arial" charset="0"/>
              <a:buChar char="•"/>
            </a:pPr>
            <a:r>
              <a:rPr lang="en-US" dirty="0" smtClean="0">
                <a:latin typeface="Trebuchet MS" charset="0"/>
                <a:ea typeface="Trebuchet MS" charset="0"/>
                <a:cs typeface="Trebuchet MS" charset="0"/>
              </a:rPr>
              <a:t>Individualized mentors in </a:t>
            </a:r>
            <a:r>
              <a:rPr lang="en-US" dirty="0">
                <a:latin typeface="Trebuchet MS" charset="0"/>
                <a:ea typeface="Trebuchet MS" charset="0"/>
                <a:cs typeface="Trebuchet MS" charset="0"/>
              </a:rPr>
              <a:t>a wide variety of fields: statistics, social, behavioral and economic sciences, computer science, simulation, data analytics, information technology policy, and </a:t>
            </a:r>
            <a:r>
              <a:rPr lang="en-US" dirty="0">
                <a:solidFill>
                  <a:srgbClr val="171717"/>
                </a:solidFill>
                <a:latin typeface="Trebuchet MS" charset="0"/>
                <a:ea typeface="Trebuchet MS" charset="0"/>
                <a:cs typeface="Trebuchet MS" charset="0"/>
              </a:rPr>
              <a:t>infrastructural resilience</a:t>
            </a:r>
            <a:r>
              <a:rPr lang="en-US" dirty="0">
                <a:latin typeface="Trebuchet MS" charset="0"/>
                <a:ea typeface="Trebuchet MS" charset="0"/>
                <a:cs typeface="Trebuchet MS" charset="0"/>
              </a:rPr>
              <a:t>.</a:t>
            </a:r>
          </a:p>
        </p:txBody>
      </p:sp>
      <p:sp>
        <p:nvSpPr>
          <p:cNvPr id="5" name="Rectangle 4"/>
          <p:cNvSpPr/>
          <p:nvPr/>
        </p:nvSpPr>
        <p:spPr>
          <a:xfrm>
            <a:off x="5867400" y="4095750"/>
            <a:ext cx="2058320" cy="369332"/>
          </a:xfrm>
          <a:prstGeom prst="rect">
            <a:avLst/>
          </a:prstGeom>
        </p:spPr>
        <p:txBody>
          <a:bodyPr wrap="none">
            <a:spAutoFit/>
          </a:bodyPr>
          <a:lstStyle/>
          <a:p>
            <a:r>
              <a:rPr lang="en-US" smtClean="0">
                <a:latin typeface="Gill Sans Light"/>
                <a:cs typeface="Gill Sans Light"/>
              </a:rPr>
              <a:t>- DSPG </a:t>
            </a:r>
            <a:r>
              <a:rPr lang="en-US">
                <a:latin typeface="Gill Sans Light"/>
                <a:cs typeface="Gill Sans Light"/>
              </a:rPr>
              <a:t>Fellow 2016</a:t>
            </a:r>
            <a:endParaRPr lang="en-US"/>
          </a:p>
        </p:txBody>
      </p:sp>
      <p:sp>
        <p:nvSpPr>
          <p:cNvPr id="6" name="TextBox 5"/>
          <p:cNvSpPr txBox="1"/>
          <p:nvPr/>
        </p:nvSpPr>
        <p:spPr>
          <a:xfrm>
            <a:off x="990600" y="3141643"/>
            <a:ext cx="7543800" cy="1323439"/>
          </a:xfrm>
          <a:prstGeom prst="rect">
            <a:avLst/>
          </a:prstGeom>
          <a:noFill/>
        </p:spPr>
        <p:txBody>
          <a:bodyPr wrap="square" rtlCol="0">
            <a:spAutoFit/>
          </a:bodyPr>
          <a:lstStyle/>
          <a:p>
            <a:r>
              <a:rPr lang="en-US" sz="2000" dirty="0"/>
              <a:t>"The interdisciplinary work environment made it easy to connect and have conversations. If I wanted to ask a question about another field of research, there was always a door I could knock on."</a:t>
            </a:r>
          </a:p>
          <a:p>
            <a:pPr marL="0"/>
            <a:endParaRPr lang="en-US" sz="2000" dirty="0">
              <a:latin typeface="Gill Sans Light"/>
              <a:cs typeface="Gill Sans Light"/>
            </a:endParaRPr>
          </a:p>
        </p:txBody>
      </p:sp>
    </p:spTree>
    <p:extLst>
      <p:ext uri="{BB962C8B-B14F-4D97-AF65-F5344CB8AC3E}">
        <p14:creationId xmlns:p14="http://schemas.microsoft.com/office/powerpoint/2010/main" val="17696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DSPG </a:t>
            </a:r>
            <a:r>
              <a:rPr lang="en-US" dirty="0" smtClean="0"/>
              <a:t>Program Overview</a:t>
            </a:r>
            <a:endParaRPr lang="en-US" dirty="0"/>
          </a:p>
        </p:txBody>
      </p:sp>
      <p:sp>
        <p:nvSpPr>
          <p:cNvPr id="3" name="Rectangle 2"/>
          <p:cNvSpPr/>
          <p:nvPr/>
        </p:nvSpPr>
        <p:spPr>
          <a:xfrm>
            <a:off x="533400" y="971550"/>
            <a:ext cx="7772400" cy="3526350"/>
          </a:xfrm>
          <a:prstGeom prst="rect">
            <a:avLst/>
          </a:prstGeom>
        </p:spPr>
        <p:txBody>
          <a:bodyPr wrap="square">
            <a:spAutoFit/>
          </a:bodyPr>
          <a:lstStyle/>
          <a:p>
            <a:pPr marL="285750" indent="-285750">
              <a:lnSpc>
                <a:spcPts val="3000"/>
              </a:lnSpc>
              <a:buFont typeface="Arial" charset="0"/>
              <a:buChar char="•"/>
            </a:pPr>
            <a:r>
              <a:rPr lang="en-US" sz="2000" dirty="0" smtClean="0"/>
              <a:t>Ten </a:t>
            </a:r>
            <a:r>
              <a:rPr lang="en-US" sz="2000" dirty="0"/>
              <a:t>weeks from May 22 to July 28, 2017, in Arlington, VA</a:t>
            </a:r>
          </a:p>
          <a:p>
            <a:pPr marL="285750" indent="-285750">
              <a:lnSpc>
                <a:spcPts val="3000"/>
              </a:lnSpc>
              <a:buFont typeface="Arial" charset="0"/>
              <a:buChar char="•"/>
            </a:pPr>
            <a:r>
              <a:rPr lang="en-US" sz="2000" dirty="0"/>
              <a:t>Team research with dedicated graduate students, postdocs and </a:t>
            </a:r>
            <a:r>
              <a:rPr lang="en-US" sz="2000" dirty="0" smtClean="0"/>
              <a:t>faculty</a:t>
            </a:r>
            <a:endParaRPr lang="en-US" sz="2000" dirty="0"/>
          </a:p>
          <a:p>
            <a:pPr marL="285750" indent="-285750">
              <a:lnSpc>
                <a:spcPts val="3000"/>
              </a:lnSpc>
              <a:buFont typeface="Arial" charset="0"/>
              <a:buChar char="•"/>
            </a:pPr>
            <a:r>
              <a:rPr lang="en-US" sz="2000" dirty="0"/>
              <a:t>Individualized mentors working closely with </a:t>
            </a:r>
            <a:r>
              <a:rPr lang="en-US" sz="2000" dirty="0" smtClean="0"/>
              <a:t>students</a:t>
            </a:r>
          </a:p>
          <a:p>
            <a:pPr marL="285750" indent="-285750">
              <a:lnSpc>
                <a:spcPts val="3000"/>
              </a:lnSpc>
              <a:buFont typeface="Arial" charset="0"/>
              <a:buChar char="•"/>
            </a:pPr>
            <a:r>
              <a:rPr lang="en-US" sz="2000" dirty="0" smtClean="0"/>
              <a:t>Participation </a:t>
            </a:r>
            <a:r>
              <a:rPr lang="en-US" sz="2000" dirty="0"/>
              <a:t>in all the laboratory’s project activities</a:t>
            </a:r>
          </a:p>
          <a:p>
            <a:pPr marL="285750" indent="-285750">
              <a:lnSpc>
                <a:spcPts val="3000"/>
              </a:lnSpc>
              <a:buFont typeface="Arial" charset="0"/>
              <a:buChar char="•"/>
            </a:pPr>
            <a:r>
              <a:rPr lang="en-US" sz="2000" dirty="0"/>
              <a:t>Professional training through development workshops and seminars</a:t>
            </a:r>
          </a:p>
          <a:p>
            <a:pPr marL="285750" indent="-285750">
              <a:lnSpc>
                <a:spcPts val="3000"/>
              </a:lnSpc>
              <a:buFont typeface="Arial" charset="0"/>
              <a:buChar char="•"/>
            </a:pPr>
            <a:r>
              <a:rPr lang="en-US" sz="2000" dirty="0" smtClean="0"/>
              <a:t>Final presentation of research projects at closing poster </a:t>
            </a:r>
            <a:r>
              <a:rPr lang="en-US" sz="2000" dirty="0"/>
              <a:t>session (</a:t>
            </a:r>
            <a:r>
              <a:rPr lang="en-US" sz="2000" dirty="0">
                <a:hlinkClick r:id="rId2"/>
              </a:rPr>
              <a:t>https://</a:t>
            </a:r>
            <a:r>
              <a:rPr lang="en-US" sz="2000" dirty="0" smtClean="0">
                <a:hlinkClick r:id="rId2"/>
              </a:rPr>
              <a:t>www.bi.vt.edu/sdal/careers/call-for-students/student-poster-presentations</a:t>
            </a:r>
            <a:r>
              <a:rPr lang="en-US" sz="2000" dirty="0"/>
              <a:t> </a:t>
            </a:r>
            <a:r>
              <a:rPr lang="en-US" sz="2000" dirty="0" smtClean="0">
                <a:solidFill>
                  <a:srgbClr val="FF0000"/>
                </a:solidFill>
              </a:rPr>
              <a:t>note </a:t>
            </a:r>
            <a:r>
              <a:rPr lang="en-US" sz="2000" dirty="0" smtClean="0">
                <a:solidFill>
                  <a:srgbClr val="FF0000"/>
                </a:solidFill>
              </a:rPr>
              <a:t>to creative team: Poster </a:t>
            </a:r>
            <a:r>
              <a:rPr lang="en-US" sz="2000" dirty="0">
                <a:solidFill>
                  <a:srgbClr val="FF0000"/>
                </a:solidFill>
              </a:rPr>
              <a:t>S</a:t>
            </a:r>
            <a:r>
              <a:rPr lang="en-US" sz="2000" dirty="0" smtClean="0">
                <a:solidFill>
                  <a:srgbClr val="FF0000"/>
                </a:solidFill>
              </a:rPr>
              <a:t>ession on the news)</a:t>
            </a:r>
          </a:p>
          <a:p>
            <a:pPr marL="285750" indent="-285750">
              <a:lnSpc>
                <a:spcPts val="3000"/>
              </a:lnSpc>
              <a:buFont typeface="Arial" charset="0"/>
              <a:buChar char="•"/>
            </a:pPr>
            <a:r>
              <a:rPr lang="en-US" sz="2000" dirty="0" smtClean="0"/>
              <a:t>Technical report and </a:t>
            </a:r>
            <a:r>
              <a:rPr lang="en-US" sz="2000" b="1" dirty="0" smtClean="0">
                <a:solidFill>
                  <a:srgbClr val="7030A0"/>
                </a:solidFill>
              </a:rPr>
              <a:t>publication opportunities (AMSTAT article)</a:t>
            </a:r>
            <a:endParaRPr lang="en-US" sz="2000" b="1" dirty="0">
              <a:solidFill>
                <a:srgbClr val="7030A0"/>
              </a:solidFill>
            </a:endParaRPr>
          </a:p>
        </p:txBody>
      </p:sp>
    </p:spTree>
    <p:extLst>
      <p:ext uri="{BB962C8B-B14F-4D97-AF65-F5344CB8AC3E}">
        <p14:creationId xmlns:p14="http://schemas.microsoft.com/office/powerpoint/2010/main" val="12334775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Who is Eligible?</a:t>
            </a:r>
            <a:endParaRPr lang="en-US" dirty="0"/>
          </a:p>
        </p:txBody>
      </p:sp>
      <p:sp>
        <p:nvSpPr>
          <p:cNvPr id="6" name="TextBox 5"/>
          <p:cNvSpPr txBox="1"/>
          <p:nvPr/>
        </p:nvSpPr>
        <p:spPr>
          <a:xfrm>
            <a:off x="609600" y="971550"/>
            <a:ext cx="8305800" cy="3785652"/>
          </a:xfrm>
          <a:prstGeom prst="rect">
            <a:avLst/>
          </a:prstGeom>
          <a:noFill/>
        </p:spPr>
        <p:txBody>
          <a:bodyPr wrap="square" rtlCol="0">
            <a:spAutoFit/>
          </a:bodyPr>
          <a:lstStyle/>
          <a:p>
            <a:r>
              <a:rPr lang="en-US" sz="2000" dirty="0"/>
              <a:t>The DSPG program is open to </a:t>
            </a:r>
            <a:r>
              <a:rPr lang="en-US" sz="2000" dirty="0">
                <a:solidFill>
                  <a:srgbClr val="B11831"/>
                </a:solidFill>
              </a:rPr>
              <a:t>two groups of students</a:t>
            </a:r>
            <a:r>
              <a:rPr lang="en-US" sz="2000" dirty="0" smtClean="0"/>
              <a:t>:</a:t>
            </a:r>
          </a:p>
          <a:p>
            <a:endParaRPr lang="en-US" sz="2000" dirty="0"/>
          </a:p>
          <a:p>
            <a:pPr marL="342900" indent="-342900">
              <a:buFont typeface="Arial" charset="0"/>
              <a:buChar char="•"/>
            </a:pPr>
            <a:r>
              <a:rPr lang="en-US" sz="2000" b="1" dirty="0"/>
              <a:t>Undergraduate students</a:t>
            </a:r>
            <a:r>
              <a:rPr lang="en-US" sz="2000" dirty="0"/>
              <a:t> currently enrolled in Virginia Tech's </a:t>
            </a:r>
            <a:r>
              <a:rPr lang="en-US" sz="2000" dirty="0" smtClean="0"/>
              <a:t>Honors Program</a:t>
            </a:r>
          </a:p>
          <a:p>
            <a:pPr marL="342900" indent="-342900">
              <a:buFont typeface="Arial" charset="0"/>
              <a:buChar char="•"/>
            </a:pPr>
            <a:endParaRPr lang="en-US" sz="2000" b="1" dirty="0"/>
          </a:p>
          <a:p>
            <a:pPr marL="342900" indent="-342900">
              <a:buFont typeface="Arial" charset="0"/>
              <a:buChar char="•"/>
            </a:pPr>
            <a:r>
              <a:rPr lang="en-US" sz="2000" b="1" dirty="0" smtClean="0"/>
              <a:t>Graduate </a:t>
            </a:r>
            <a:r>
              <a:rPr lang="en-US" sz="2000" b="1" dirty="0"/>
              <a:t>students</a:t>
            </a:r>
            <a:r>
              <a:rPr lang="en-US" sz="2000" dirty="0"/>
              <a:t> currently enrolled at any U.S. university can apply for our funded fellowship positions by following the application process outlined directly below</a:t>
            </a:r>
            <a:r>
              <a:rPr lang="en-US" sz="2000" dirty="0" smtClean="0"/>
              <a:t>.</a:t>
            </a:r>
          </a:p>
          <a:p>
            <a:pPr marL="342900" indent="-342900">
              <a:buFont typeface="Arial" charset="0"/>
              <a:buChar char="•"/>
            </a:pPr>
            <a:endParaRPr lang="en-US" sz="2000" dirty="0"/>
          </a:p>
          <a:p>
            <a:pPr marL="342900" indent="-342900">
              <a:buFont typeface="Arial" charset="0"/>
              <a:buChar char="•"/>
            </a:pPr>
            <a:r>
              <a:rPr lang="en-US" sz="2000" b="1" dirty="0" smtClean="0"/>
              <a:t>DSPG Alumni</a:t>
            </a:r>
            <a:r>
              <a:rPr lang="en-US" sz="2000" dirty="0"/>
              <a:t> </a:t>
            </a:r>
            <a:r>
              <a:rPr lang="en-US" sz="2000" dirty="0" smtClean="0"/>
              <a:t>previously enrolled students interested in taking part in DSPG program again.</a:t>
            </a:r>
            <a:r>
              <a:rPr lang="en-US" sz="2000" dirty="0"/>
              <a:t/>
            </a:r>
            <a:br>
              <a:rPr lang="en-US" sz="2000" dirty="0"/>
            </a:br>
            <a:endParaRPr lang="en-US" sz="2000" dirty="0">
              <a:latin typeface="Gill Sans Light"/>
              <a:cs typeface="Gill Sans Light"/>
            </a:endParaRPr>
          </a:p>
        </p:txBody>
      </p:sp>
    </p:spTree>
    <p:extLst>
      <p:ext uri="{BB962C8B-B14F-4D97-AF65-F5344CB8AC3E}">
        <p14:creationId xmlns:p14="http://schemas.microsoft.com/office/powerpoint/2010/main" val="278950199"/>
      </p:ext>
    </p:extLst>
  </p:cSld>
  <p:clrMapOvr>
    <a:masterClrMapping/>
  </p:clrMapOvr>
</p:sld>
</file>

<file path=ppt/theme/theme1.xml><?xml version="1.0" encoding="utf-8"?>
<a:theme xmlns:a="http://schemas.openxmlformats.org/drawingml/2006/main" name="2_SDAL_Biocomplexity">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marL="0">
          <a:defRPr sz="2000" dirty="0">
            <a:latin typeface="Gill Sans Light"/>
            <a:cs typeface="Gill Sans Light"/>
          </a:defRPr>
        </a:defPPr>
      </a:lstStyle>
    </a:txDef>
  </a:objectDefaults>
  <a:extraClrSchemeLst/>
</a:theme>
</file>

<file path=ppt/theme/theme2.xml><?xml version="1.0" encoding="utf-8"?>
<a:theme xmlns:a="http://schemas.openxmlformats.org/drawingml/2006/main" name="7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9050" cmpd="sng">
          <a:solidFill>
            <a:schemeClr val="tx1"/>
          </a:solidFill>
        </a:ln>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defRPr sz="2000" dirty="0" err="1" smtClean="0"/>
        </a:defPPr>
      </a:lstStyle>
    </a:txDef>
  </a:objectDefaults>
  <a:extraClrSchemeLst/>
</a:theme>
</file>

<file path=ppt/theme/theme3.xml><?xml version="1.0" encoding="utf-8"?>
<a:theme xmlns:a="http://schemas.openxmlformats.org/drawingml/2006/main" name="SDAL SLIDES Feb 2016">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marL="0">
          <a:defRPr sz="2000" dirty="0">
            <a:latin typeface="Gill Sans Light"/>
            <a:cs typeface="Gill Sans Light"/>
          </a:defRPr>
        </a:defPPr>
      </a:lstStyle>
    </a:txDef>
  </a:objectDefaults>
  <a:extraClrSchemeLst/>
</a:theme>
</file>

<file path=ppt/theme/theme4.xml><?xml version="1.0" encoding="utf-8"?>
<a:theme xmlns:a="http://schemas.openxmlformats.org/drawingml/2006/main" name="8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9050" cmpd="sng">
          <a:solidFill>
            <a:schemeClr val="tx1"/>
          </a:solidFill>
        </a:ln>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SDAL Oct 2015.thmx</Template>
  <TotalTime>28816</TotalTime>
  <Words>4889</Words>
  <Application>Microsoft Macintosh PowerPoint</Application>
  <PresentationFormat>On-screen Show (16:9)</PresentationFormat>
  <Paragraphs>553</Paragraphs>
  <Slides>75</Slides>
  <Notes>48</Notes>
  <HiddenSlides>0</HiddenSlides>
  <MMClips>2</MMClips>
  <ScaleCrop>false</ScaleCrop>
  <HeadingPairs>
    <vt:vector size="6" baseType="variant">
      <vt:variant>
        <vt:lpstr>Fonts Used</vt:lpstr>
      </vt:variant>
      <vt:variant>
        <vt:i4>17</vt:i4>
      </vt:variant>
      <vt:variant>
        <vt:lpstr>Theme</vt:lpstr>
      </vt:variant>
      <vt:variant>
        <vt:i4>4</vt:i4>
      </vt:variant>
      <vt:variant>
        <vt:lpstr>Slide Titles</vt:lpstr>
      </vt:variant>
      <vt:variant>
        <vt:i4>75</vt:i4>
      </vt:variant>
    </vt:vector>
  </HeadingPairs>
  <TitlesOfParts>
    <vt:vector size="96" baseType="lpstr">
      <vt:lpstr>Arial Narrow</vt:lpstr>
      <vt:lpstr>Blanch Caps</vt:lpstr>
      <vt:lpstr>Cabin</vt:lpstr>
      <vt:lpstr>Calibri</vt:lpstr>
      <vt:lpstr>Gill Sans</vt:lpstr>
      <vt:lpstr>Gill Sans  </vt:lpstr>
      <vt:lpstr>Gill Sans Light</vt:lpstr>
      <vt:lpstr>Gill Sans SemiBold</vt:lpstr>
      <vt:lpstr>Helvetica</vt:lpstr>
      <vt:lpstr>Helvetica Light</vt:lpstr>
      <vt:lpstr>Helvetica Liglht</vt:lpstr>
      <vt:lpstr>Mangal</vt:lpstr>
      <vt:lpstr>Raleway Light</vt:lpstr>
      <vt:lpstr>Raleway Medium</vt:lpstr>
      <vt:lpstr>Trebuchet</vt:lpstr>
      <vt:lpstr>Trebuchet MS</vt:lpstr>
      <vt:lpstr>Arial</vt:lpstr>
      <vt:lpstr>2_SDAL_Biocomplexity</vt:lpstr>
      <vt:lpstr>7_Office Theme</vt:lpstr>
      <vt:lpstr>SDAL SLIDES Feb 2016</vt:lpstr>
      <vt:lpstr>8_Office Theme</vt:lpstr>
      <vt:lpstr>Data Science for Public Good Summer Program</vt:lpstr>
      <vt:lpstr>Who are we?</vt:lpstr>
      <vt:lpstr>Social and Decision Analytics Lab</vt:lpstr>
      <vt:lpstr>Social and Behavioral Data Flows </vt:lpstr>
      <vt:lpstr>ALL data revolution</vt:lpstr>
      <vt:lpstr>PowerPoint Presentation</vt:lpstr>
      <vt:lpstr>DSPG Summer Program</vt:lpstr>
      <vt:lpstr>DSPG Program Overview</vt:lpstr>
      <vt:lpstr>Who is Eligible?</vt:lpstr>
      <vt:lpstr>DSPG Fellow Applications</vt:lpstr>
      <vt:lpstr>DSPG Honors Program Applications</vt:lpstr>
      <vt:lpstr>Make a real impact.</vt:lpstr>
      <vt:lpstr>Diversify your expertise.</vt:lpstr>
      <vt:lpstr>Experience team science.</vt:lpstr>
      <vt:lpstr>Form professional connections.</vt:lpstr>
      <vt:lpstr>Resources</vt:lpstr>
      <vt:lpstr>Selected Research Projects from DSPG 2016 </vt:lpstr>
      <vt:lpstr>Research Method</vt:lpstr>
      <vt:lpstr>Arlington County FIRE/EMS 911 DATA</vt:lpstr>
      <vt:lpstr>Arlington County Fire Department</vt:lpstr>
      <vt:lpstr>PowerPoint Presentation</vt:lpstr>
      <vt:lpstr>PowerPoint Presentation</vt:lpstr>
      <vt:lpstr>Unit Utilization</vt:lpstr>
      <vt:lpstr>Do we have loyal customers  or loyal locations?</vt:lpstr>
      <vt:lpstr>Through this single source we have identified  a rhythm of the city</vt:lpstr>
      <vt:lpstr>PREDICTING SMOKE ALARM NEED IN ARLINGTON COUNTY</vt:lpstr>
      <vt:lpstr>Arlington Operation FireSafe</vt:lpstr>
      <vt:lpstr>Probability of Having a Smoke Alarm</vt:lpstr>
      <vt:lpstr>The Use of Social Media by the Army Population</vt:lpstr>
      <vt:lpstr>Research Questions </vt:lpstr>
      <vt:lpstr>Data &amp; Methods</vt:lpstr>
      <vt:lpstr>Sentiment Comparisons</vt:lpstr>
      <vt:lpstr>“Why I Quit the Army”</vt:lpstr>
      <vt:lpstr>Identifying Policy Changes Over Time</vt:lpstr>
      <vt:lpstr>School Assignment Policies and Race A comparison of Jefferson county and mecklenburg county school districts </vt:lpstr>
      <vt:lpstr>Motivation</vt:lpstr>
      <vt:lpstr>Research Questions</vt:lpstr>
      <vt:lpstr>Policy Review</vt:lpstr>
      <vt:lpstr>Policy Review Continued</vt:lpstr>
      <vt:lpstr>Data</vt:lpstr>
      <vt:lpstr>Method</vt:lpstr>
      <vt:lpstr>Racial Breakdowns by Elementary School</vt:lpstr>
      <vt:lpstr>Racial Breakdowns by Elementary School</vt:lpstr>
      <vt:lpstr>Spatial Correlations - Jefferson </vt:lpstr>
      <vt:lpstr>Spatial Correlations - Mecklenburg</vt:lpstr>
      <vt:lpstr>Spatial Correlations </vt:lpstr>
      <vt:lpstr>Conclusions</vt:lpstr>
      <vt:lpstr>Assessing the Influence of career and college readiness  </vt:lpstr>
      <vt:lpstr>Introduction to Kentucky’s Policy</vt:lpstr>
      <vt:lpstr>Overview of the Literature</vt:lpstr>
      <vt:lpstr>Direct Evaluation of the Policy</vt:lpstr>
      <vt:lpstr>Direct Evaluation of the Policy</vt:lpstr>
      <vt:lpstr>Direct Evaluation of the Policy</vt:lpstr>
      <vt:lpstr>Differences in Remedial Placement by Race</vt:lpstr>
      <vt:lpstr>Differences in Remedial Placement by Career Readiness</vt:lpstr>
      <vt:lpstr>Contacts</vt:lpstr>
      <vt:lpstr>Contact</vt:lpstr>
      <vt:lpstr>APPENDIX</vt:lpstr>
      <vt:lpstr>How to Apply? </vt:lpstr>
      <vt:lpstr>NEIGHBORHOOD Diversity in arlington county</vt:lpstr>
      <vt:lpstr>Characterizing our Neighborhoods  through federal and local data</vt:lpstr>
      <vt:lpstr>We used house value as wealth surrogate  to identify drivers of value and estimate wealth diversity </vt:lpstr>
      <vt:lpstr>Estimating employment</vt:lpstr>
      <vt:lpstr>Who is in working in our city during the day?</vt:lpstr>
      <vt:lpstr>Surrogate data source proof of concept:   Building Water Usage </vt:lpstr>
      <vt:lpstr>References</vt:lpstr>
      <vt:lpstr>#Hashtag Sentiments</vt:lpstr>
      <vt:lpstr>Topics by Group</vt:lpstr>
      <vt:lpstr>Sentiments by Topic</vt:lpstr>
      <vt:lpstr>Drivers of Value: Hedonic Specification</vt:lpstr>
      <vt:lpstr>Hedonic Regression: Estimated Home Values</vt:lpstr>
      <vt:lpstr>How many people are enrolled  in Arlington Alerts &amp; where?</vt:lpstr>
      <vt:lpstr>Other quotes</vt:lpstr>
      <vt:lpstr>Other quotes</vt:lpstr>
      <vt:lpstr>Diversify your expertise.</vt:lpstr>
    </vt:vector>
  </TitlesOfParts>
  <Company/>
  <LinksUpToDate>false</LinksUpToDate>
  <SharedDoc>false</SharedDoc>
  <HyperlinksChanged>false</HyperlinksChanged>
  <AppVersion>15.0025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Katie Ziemer</dc:creator>
  <cp:lastModifiedBy>Gizem Korkmaz</cp:lastModifiedBy>
  <cp:revision>846</cp:revision>
  <cp:lastPrinted>2016-04-22T13:36:52Z</cp:lastPrinted>
  <dcterms:created xsi:type="dcterms:W3CDTF">2015-10-22T12:46:50Z</dcterms:created>
  <dcterms:modified xsi:type="dcterms:W3CDTF">2017-01-23T18:39:24Z</dcterms:modified>
</cp:coreProperties>
</file>